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52"/>
  </p:notesMasterIdLst>
  <p:handoutMasterIdLst>
    <p:handoutMasterId r:id="rId53"/>
  </p:handoutMasterIdLst>
  <p:sldIdLst>
    <p:sldId id="256" r:id="rId2"/>
    <p:sldId id="259" r:id="rId3"/>
    <p:sldId id="323" r:id="rId4"/>
    <p:sldId id="769" r:id="rId5"/>
    <p:sldId id="813" r:id="rId6"/>
    <p:sldId id="809" r:id="rId7"/>
    <p:sldId id="767" r:id="rId8"/>
    <p:sldId id="321" r:id="rId9"/>
    <p:sldId id="309" r:id="rId10"/>
    <p:sldId id="308" r:id="rId11"/>
    <p:sldId id="735" r:id="rId12"/>
    <p:sldId id="768" r:id="rId13"/>
    <p:sldId id="800" r:id="rId14"/>
    <p:sldId id="810" r:id="rId15"/>
    <p:sldId id="811" r:id="rId16"/>
    <p:sldId id="799" r:id="rId17"/>
    <p:sldId id="757" r:id="rId18"/>
    <p:sldId id="756" r:id="rId19"/>
    <p:sldId id="743" r:id="rId20"/>
    <p:sldId id="765" r:id="rId21"/>
    <p:sldId id="760" r:id="rId22"/>
    <p:sldId id="744" r:id="rId23"/>
    <p:sldId id="736" r:id="rId24"/>
    <p:sldId id="755" r:id="rId25"/>
    <p:sldId id="766" r:id="rId26"/>
    <p:sldId id="745" r:id="rId27"/>
    <p:sldId id="814" r:id="rId28"/>
    <p:sldId id="758" r:id="rId29"/>
    <p:sldId id="734" r:id="rId30"/>
    <p:sldId id="763" r:id="rId31"/>
    <p:sldId id="764" r:id="rId32"/>
    <p:sldId id="258" r:id="rId33"/>
    <p:sldId id="807" r:id="rId34"/>
    <p:sldId id="260" r:id="rId35"/>
    <p:sldId id="261" r:id="rId36"/>
    <p:sldId id="263" r:id="rId37"/>
    <p:sldId id="812" r:id="rId38"/>
    <p:sldId id="802" r:id="rId39"/>
    <p:sldId id="266" r:id="rId40"/>
    <p:sldId id="265" r:id="rId41"/>
    <p:sldId id="272" r:id="rId42"/>
    <p:sldId id="803" r:id="rId43"/>
    <p:sldId id="801" r:id="rId44"/>
    <p:sldId id="804" r:id="rId45"/>
    <p:sldId id="771" r:id="rId46"/>
    <p:sldId id="808" r:id="rId47"/>
    <p:sldId id="806" r:id="rId48"/>
    <p:sldId id="798" r:id="rId49"/>
    <p:sldId id="307" r:id="rId50"/>
    <p:sldId id="74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66A5C2-C855-09CC-30A3-6FC31F9E553F}" name="Daniel Asfaw" initials="DA" userId="70be3154077a82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92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86691" autoAdjust="0"/>
  </p:normalViewPr>
  <p:slideViewPr>
    <p:cSldViewPr snapToGrid="0">
      <p:cViewPr varScale="1">
        <p:scale>
          <a:sx n="52" d="100"/>
          <a:sy n="52" d="100"/>
        </p:scale>
        <p:origin x="168" y="52"/>
      </p:cViewPr>
      <p:guideLst/>
    </p:cSldViewPr>
  </p:slideViewPr>
  <p:notesTextViewPr>
    <p:cViewPr>
      <p:scale>
        <a:sx n="1" d="1"/>
        <a:sy n="1" d="1"/>
      </p:scale>
      <p:origin x="0" y="0"/>
    </p:cViewPr>
  </p:notesTextViewPr>
  <p:notesViewPr>
    <p:cSldViewPr snapToGrid="0">
      <p:cViewPr varScale="1">
        <p:scale>
          <a:sx n="97" d="100"/>
          <a:sy n="97" d="100"/>
        </p:scale>
        <p:origin x="361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3B6719-3D5B-0C93-BDB3-E464B1207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9330D0C-87D6-FAA0-77A6-9C1B6E00FA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3F3F40-571D-4101-8C9A-EBE312D8FED9}" type="datetimeFigureOut">
              <a:rPr lang="en-GB" smtClean="0"/>
              <a:t>17/05/2023</a:t>
            </a:fld>
            <a:endParaRPr lang="en-GB"/>
          </a:p>
        </p:txBody>
      </p:sp>
      <p:sp>
        <p:nvSpPr>
          <p:cNvPr id="4" name="Footer Placeholder 3">
            <a:extLst>
              <a:ext uri="{FF2B5EF4-FFF2-40B4-BE49-F238E27FC236}">
                <a16:creationId xmlns:a16="http://schemas.microsoft.com/office/drawing/2014/main" id="{97C505B8-9FD7-6C3A-3A9E-FA0E4861A1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5E9544B-CA8A-9352-8EF6-1E270A31BC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0B6081-45B5-4318-B708-F31360945E5F}" type="slidenum">
              <a:rPr lang="en-GB" smtClean="0"/>
              <a:t>‹#›</a:t>
            </a:fld>
            <a:endParaRPr lang="en-GB"/>
          </a:p>
        </p:txBody>
      </p:sp>
    </p:spTree>
    <p:extLst>
      <p:ext uri="{BB962C8B-B14F-4D97-AF65-F5344CB8AC3E}">
        <p14:creationId xmlns:p14="http://schemas.microsoft.com/office/powerpoint/2010/main" val="11527193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069CB-2712-42BF-BF66-7FFFEFB96AF2}"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F6DE8-C24C-4146-9E64-DB0B3D6E96A5}" type="slidenum">
              <a:rPr lang="en-GB" smtClean="0"/>
              <a:t>‹#›</a:t>
            </a:fld>
            <a:endParaRPr lang="en-GB"/>
          </a:p>
        </p:txBody>
      </p:sp>
    </p:spTree>
    <p:extLst>
      <p:ext uri="{BB962C8B-B14F-4D97-AF65-F5344CB8AC3E}">
        <p14:creationId xmlns:p14="http://schemas.microsoft.com/office/powerpoint/2010/main" val="13579385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UK about 40% of </a:t>
            </a:r>
            <a:r>
              <a:rPr lang="en-US" dirty="0" err="1"/>
              <a:t>labours</a:t>
            </a:r>
            <a:r>
              <a:rPr lang="en-US" dirty="0"/>
              <a:t> are classed as low risk and are monitored with this hand-held probe that is just put on the abdomen and we can hear the heart beating at different times during </a:t>
            </a:r>
            <a:r>
              <a:rPr lang="en-US" dirty="0" err="1"/>
              <a:t>labour</a:t>
            </a:r>
            <a:r>
              <a:rPr lang="en-US" dirty="0"/>
              <a:t>. </a:t>
            </a:r>
          </a:p>
          <a:p>
            <a:endParaRPr lang="en-US" dirty="0"/>
          </a:p>
          <a:p>
            <a:r>
              <a:rPr lang="en-US" dirty="0"/>
              <a:t>For high risk pregnancies CTG machines are used –allowing continuous monitoring of the heart rate, maternal pulse and contractions, usually on a paper strip that can be 1 or 10 or 20 hours long.</a:t>
            </a:r>
          </a:p>
          <a:p>
            <a:endParaRPr lang="en-US" dirty="0"/>
          </a:p>
          <a:p>
            <a:r>
              <a:rPr lang="en-US" dirty="0"/>
              <a:t>Clinicians look at the CTG to judge if the baby is at risk and where really needed, they can do an emergency caesarean section to get the baby out before it is injured. </a:t>
            </a:r>
          </a:p>
          <a:p>
            <a:endParaRPr lang="en-US" dirty="0"/>
          </a:p>
          <a:p>
            <a:r>
              <a:rPr lang="en-US" dirty="0"/>
              <a:t>CTG is routinely used globally &amp; there is nothing better or comparable, it is the current standard recommended by NICE for high-risk </a:t>
            </a:r>
            <a:r>
              <a:rPr lang="en-US" dirty="0" err="1"/>
              <a:t>labours</a:t>
            </a:r>
            <a:r>
              <a:rPr lang="en-US" dirty="0"/>
              <a:t>, and it will be used in the foreseeable future. </a:t>
            </a:r>
          </a:p>
          <a:p>
            <a:endParaRPr lang="en-US" dirty="0"/>
          </a:p>
          <a:p>
            <a:r>
              <a:rPr lang="en-US" dirty="0"/>
              <a:t>But as depicted by the reviewers, there are many limitations of the current situation, CTG interpretation has very poor accuracy, and that is why we are proposing this research …</a:t>
            </a:r>
            <a:endParaRPr lang="en-GB" dirty="0"/>
          </a:p>
        </p:txBody>
      </p:sp>
      <p:sp>
        <p:nvSpPr>
          <p:cNvPr id="4" name="Slide Number Placeholder 3"/>
          <p:cNvSpPr>
            <a:spLocks noGrp="1"/>
          </p:cNvSpPr>
          <p:nvPr>
            <p:ph type="sldNum" sz="quarter" idx="5"/>
          </p:nvPr>
        </p:nvSpPr>
        <p:spPr/>
        <p:txBody>
          <a:bodyPr/>
          <a:lstStyle/>
          <a:p>
            <a:fld id="{702F6DE8-C24C-4146-9E64-DB0B3D6E96A5}" type="slidenum">
              <a:rPr lang="en-GB" smtClean="0"/>
              <a:t>3</a:t>
            </a:fld>
            <a:endParaRPr lang="en-GB"/>
          </a:p>
        </p:txBody>
      </p:sp>
    </p:spTree>
    <p:extLst>
      <p:ext uri="{BB962C8B-B14F-4D97-AF65-F5344CB8AC3E}">
        <p14:creationId xmlns:p14="http://schemas.microsoft.com/office/powerpoint/2010/main" val="329267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959931B-DC7E-2007-DE47-5A3F24315C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4CA4118-8049-5B83-2353-A07D605955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CF0CF1CF-0A34-D026-A081-79AC70D8AD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10836C-96D7-40D9-9E69-896464F97A36}" type="slidenum">
              <a:rPr lang="en-US" altLang="en-US">
                <a:latin typeface="Calibri" panose="020F0502020204030204" pitchFamily="34" charset="0"/>
              </a:rPr>
              <a:pPr/>
              <a:t>48</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is that fetal heart rate remains the only vital sign of the baby that we can monitor continuously during </a:t>
            </a:r>
            <a:r>
              <a:rPr lang="en-US" dirty="0" err="1"/>
              <a:t>labour</a:t>
            </a:r>
            <a:r>
              <a:rPr lang="en-US" dirty="0"/>
              <a:t>. </a:t>
            </a:r>
          </a:p>
          <a:p>
            <a:endParaRPr lang="en-US" dirty="0"/>
          </a:p>
          <a:p>
            <a:r>
              <a:rPr lang="en-US" dirty="0"/>
              <a:t>People have been listening to the heart rate of babies over centuries with tools like this old pinard.</a:t>
            </a:r>
          </a:p>
          <a:p>
            <a:endParaRPr lang="en-US" dirty="0"/>
          </a:p>
          <a:p>
            <a:r>
              <a:rPr lang="en-US" dirty="0"/>
              <a:t>In the UK about 40% of </a:t>
            </a:r>
            <a:r>
              <a:rPr lang="en-US" dirty="0" err="1"/>
              <a:t>labours</a:t>
            </a:r>
            <a:r>
              <a:rPr lang="en-US" dirty="0"/>
              <a:t> are classed as low risk and are monitored with this hand-held probe that is just put on the abdomen and we can hear the heart beating at different times during </a:t>
            </a:r>
            <a:r>
              <a:rPr lang="en-US" dirty="0" err="1"/>
              <a:t>labour</a:t>
            </a:r>
            <a:r>
              <a:rPr lang="en-US" dirty="0"/>
              <a:t>. </a:t>
            </a:r>
          </a:p>
          <a:p>
            <a:endParaRPr lang="en-US" dirty="0"/>
          </a:p>
          <a:p>
            <a:r>
              <a:rPr lang="en-US" dirty="0"/>
              <a:t>Clinicians look at the CTG to judge if the baby is at risk and where really needed, they can do an emergency caesarean section to get the baby out before it is injured. </a:t>
            </a:r>
          </a:p>
          <a:p>
            <a:endParaRPr lang="en-US" dirty="0"/>
          </a:p>
          <a:p>
            <a:r>
              <a:rPr lang="en-US" dirty="0"/>
              <a:t>CTG is routinely used globally &amp; there is nothing better or comparable, it is the current standard recommended by NICE for high-risk </a:t>
            </a:r>
            <a:r>
              <a:rPr lang="en-US" dirty="0" err="1"/>
              <a:t>labours</a:t>
            </a:r>
            <a:r>
              <a:rPr lang="en-US" dirty="0"/>
              <a:t>, and it will be used in the foreseeable future. </a:t>
            </a:r>
          </a:p>
          <a:p>
            <a:endParaRPr lang="en-US" dirty="0"/>
          </a:p>
          <a:p>
            <a:r>
              <a:rPr lang="en-US" dirty="0"/>
              <a:t>But, currently there are many limitations, CTG interpretation has very poor accuracy, and that is why we are carrying out this research …</a:t>
            </a:r>
            <a:endParaRPr lang="en-GB" dirty="0"/>
          </a:p>
        </p:txBody>
      </p:sp>
      <p:sp>
        <p:nvSpPr>
          <p:cNvPr id="4" name="Slide Number Placeholder 3"/>
          <p:cNvSpPr>
            <a:spLocks noGrp="1"/>
          </p:cNvSpPr>
          <p:nvPr>
            <p:ph type="sldNum" sz="quarter" idx="5"/>
          </p:nvPr>
        </p:nvSpPr>
        <p:spPr/>
        <p:txBody>
          <a:bodyPr/>
          <a:lstStyle/>
          <a:p>
            <a:fld id="{702F6DE8-C24C-4146-9E64-DB0B3D6E96A5}" type="slidenum">
              <a:rPr lang="en-GB" smtClean="0"/>
              <a:t>4</a:t>
            </a:fld>
            <a:endParaRPr lang="en-GB"/>
          </a:p>
        </p:txBody>
      </p:sp>
    </p:spTree>
    <p:extLst>
      <p:ext uri="{BB962C8B-B14F-4D97-AF65-F5344CB8AC3E}">
        <p14:creationId xmlns:p14="http://schemas.microsoft.com/office/powerpoint/2010/main" val="334238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is that fetal heart rate remains the only vital sign of the baby that we can monitor continuously during </a:t>
            </a:r>
            <a:r>
              <a:rPr lang="en-US" dirty="0" err="1"/>
              <a:t>labour</a:t>
            </a:r>
            <a:r>
              <a:rPr lang="en-US" dirty="0"/>
              <a:t>. </a:t>
            </a:r>
          </a:p>
          <a:p>
            <a:endParaRPr lang="en-US" dirty="0"/>
          </a:p>
          <a:p>
            <a:r>
              <a:rPr lang="en-US" dirty="0"/>
              <a:t>People have been listening to the heart rate of babies over centuries with tools like this old pinard.</a:t>
            </a:r>
          </a:p>
          <a:p>
            <a:endParaRPr lang="en-US" dirty="0"/>
          </a:p>
          <a:p>
            <a:r>
              <a:rPr lang="en-US" dirty="0"/>
              <a:t>In the UK about 40% of </a:t>
            </a:r>
            <a:r>
              <a:rPr lang="en-US" dirty="0" err="1"/>
              <a:t>labours</a:t>
            </a:r>
            <a:r>
              <a:rPr lang="en-US" dirty="0"/>
              <a:t> are classed as low risk and are monitored with this hand-held probe that is just put on the abdomen and we can hear the heart beating at different times during </a:t>
            </a:r>
            <a:r>
              <a:rPr lang="en-US" dirty="0" err="1"/>
              <a:t>labour</a:t>
            </a:r>
            <a:r>
              <a:rPr lang="en-US" dirty="0"/>
              <a:t>. </a:t>
            </a:r>
          </a:p>
          <a:p>
            <a:endParaRPr lang="en-US" dirty="0"/>
          </a:p>
          <a:p>
            <a:r>
              <a:rPr lang="en-US" dirty="0"/>
              <a:t>Clinicians look at the CTG to judge if the baby is at risk and where really needed, they can do an emergency caesarean section to get the baby out before it is injured. </a:t>
            </a:r>
          </a:p>
          <a:p>
            <a:endParaRPr lang="en-US" dirty="0"/>
          </a:p>
          <a:p>
            <a:r>
              <a:rPr lang="en-US" dirty="0"/>
              <a:t>CTG is routinely used globally &amp; there is nothing better or comparable, it is the current standard recommended by NICE for high-risk </a:t>
            </a:r>
            <a:r>
              <a:rPr lang="en-US" dirty="0" err="1"/>
              <a:t>labours</a:t>
            </a:r>
            <a:r>
              <a:rPr lang="en-US" dirty="0"/>
              <a:t>, and it will be used in the foreseeable future. </a:t>
            </a:r>
          </a:p>
          <a:p>
            <a:endParaRPr lang="en-US" dirty="0"/>
          </a:p>
          <a:p>
            <a:r>
              <a:rPr lang="en-US" dirty="0"/>
              <a:t>But, currently there are many limitations, CTG interpretation has very poor accuracy, and that is why we are carrying out this research …</a:t>
            </a:r>
            <a:endParaRPr lang="en-GB" dirty="0"/>
          </a:p>
        </p:txBody>
      </p:sp>
      <p:sp>
        <p:nvSpPr>
          <p:cNvPr id="4" name="Slide Number Placeholder 3"/>
          <p:cNvSpPr>
            <a:spLocks noGrp="1"/>
          </p:cNvSpPr>
          <p:nvPr>
            <p:ph type="sldNum" sz="quarter" idx="5"/>
          </p:nvPr>
        </p:nvSpPr>
        <p:spPr/>
        <p:txBody>
          <a:bodyPr/>
          <a:lstStyle/>
          <a:p>
            <a:fld id="{702F6DE8-C24C-4146-9E64-DB0B3D6E96A5}" type="slidenum">
              <a:rPr lang="en-GB" smtClean="0"/>
              <a:t>5</a:t>
            </a:fld>
            <a:endParaRPr lang="en-GB"/>
          </a:p>
        </p:txBody>
      </p:sp>
    </p:spTree>
    <p:extLst>
      <p:ext uri="{BB962C8B-B14F-4D97-AF65-F5344CB8AC3E}">
        <p14:creationId xmlns:p14="http://schemas.microsoft.com/office/powerpoint/2010/main" val="378784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Contractions squeeze the placenta, cord and baby, causing a small proportion of babies to suffocate. </a:t>
            </a:r>
          </a:p>
          <a:p>
            <a:endParaRPr lang="en-US" dirty="0"/>
          </a:p>
          <a:p>
            <a:r>
              <a:rPr lang="en-US" dirty="0"/>
              <a:t>In the UK alone, this causes about 1200 babies to sustain injury each year, and these are babies that are otherwise healthy and made it to term. A proportion will die around the time of birth, but majority will have a long life of disability. </a:t>
            </a:r>
          </a:p>
          <a:p>
            <a:endParaRPr lang="en-US" dirty="0"/>
          </a:p>
          <a:p>
            <a:r>
              <a:rPr lang="en-US" dirty="0"/>
              <a:t>Over 60% of these incidents are deemed preventable with better monitoring and care during </a:t>
            </a:r>
            <a:r>
              <a:rPr lang="en-US" dirty="0" err="1"/>
              <a:t>labour</a:t>
            </a:r>
            <a:r>
              <a:rPr lang="en-US" dirty="0"/>
              <a:t>.</a:t>
            </a:r>
          </a:p>
          <a:p>
            <a:endParaRPr lang="en-US" dirty="0"/>
          </a:p>
          <a:p>
            <a:r>
              <a:rPr lang="en-US" dirty="0"/>
              <a:t>This is reflected in the NHS litigation bill which is becoming unsustainable and it is a national priority to halve the number of such incidents. </a:t>
            </a:r>
          </a:p>
          <a:p>
            <a:endParaRPr lang="en-GB" dirty="0"/>
          </a:p>
        </p:txBody>
      </p:sp>
      <p:sp>
        <p:nvSpPr>
          <p:cNvPr id="4" name="Slide Number Placeholder 3"/>
          <p:cNvSpPr>
            <a:spLocks noGrp="1"/>
          </p:cNvSpPr>
          <p:nvPr>
            <p:ph type="sldNum" sz="quarter" idx="5"/>
          </p:nvPr>
        </p:nvSpPr>
        <p:spPr/>
        <p:txBody>
          <a:bodyPr/>
          <a:lstStyle/>
          <a:p>
            <a:fld id="{702F6DE8-C24C-4146-9E64-DB0B3D6E96A5}" type="slidenum">
              <a:rPr lang="en-GB" smtClean="0"/>
              <a:t>7</a:t>
            </a:fld>
            <a:endParaRPr lang="en-GB"/>
          </a:p>
        </p:txBody>
      </p:sp>
    </p:spTree>
    <p:extLst>
      <p:ext uri="{BB962C8B-B14F-4D97-AF65-F5344CB8AC3E}">
        <p14:creationId xmlns:p14="http://schemas.microsoft.com/office/powerpoint/2010/main" val="367346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2F6DE8-C24C-4146-9E64-DB0B3D6E96A5}" type="slidenum">
              <a:rPr lang="en-GB" smtClean="0"/>
              <a:t>12</a:t>
            </a:fld>
            <a:endParaRPr lang="en-GB"/>
          </a:p>
        </p:txBody>
      </p:sp>
    </p:spTree>
    <p:extLst>
      <p:ext uri="{BB962C8B-B14F-4D97-AF65-F5344CB8AC3E}">
        <p14:creationId xmlns:p14="http://schemas.microsoft.com/office/powerpoint/2010/main" val="123284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BA7B806-C631-4222-99DB-7200EEBCB3D7}" type="datetime1">
              <a:rPr lang="en-US" smtClean="0"/>
              <a:t>5/17/2023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946259B-8396-46CD-AD42-FDEDA89DA278}" type="slidenum">
              <a:rPr lang="en-US" smtClean="0"/>
              <a:t>‹#›</a:t>
            </a:fld>
            <a:endParaRPr lang="en-US"/>
          </a:p>
        </p:txBody>
      </p:sp>
    </p:spTree>
    <p:extLst>
      <p:ext uri="{BB962C8B-B14F-4D97-AF65-F5344CB8AC3E}">
        <p14:creationId xmlns:p14="http://schemas.microsoft.com/office/powerpoint/2010/main" val="2682111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42C34A-C435-41BC-9B8F-A1A2769C11EF}" type="datetime1">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7461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BCAD0C0-99CA-4D11-B69F-7BB3E46F1B65}" type="datetime1">
              <a:rPr lang="en-US" smtClean="0"/>
              <a:t>5/17/2023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0946259B-8396-46CD-AD42-FDEDA89DA278}" type="slidenum">
              <a:rPr lang="en-US" smtClean="0"/>
              <a:t>‹#›</a:t>
            </a:fld>
            <a:endParaRPr lang="en-US"/>
          </a:p>
        </p:txBody>
      </p:sp>
    </p:spTree>
    <p:extLst>
      <p:ext uri="{BB962C8B-B14F-4D97-AF65-F5344CB8AC3E}">
        <p14:creationId xmlns:p14="http://schemas.microsoft.com/office/powerpoint/2010/main" val="750593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52">
            <a:extLst>
              <a:ext uri="{FF2B5EF4-FFF2-40B4-BE49-F238E27FC236}">
                <a16:creationId xmlns:a16="http://schemas.microsoft.com/office/drawing/2014/main" id="{E2667554-244A-60E1-982F-72FAE40CBCCD}"/>
              </a:ext>
            </a:extLst>
          </p:cNvPr>
          <p:cNvSpPr>
            <a:spLocks noGrp="1" noChangeArrowheads="1"/>
          </p:cNvSpPr>
          <p:nvPr>
            <p:ph type="sldNum" sz="quarter" idx="10"/>
          </p:nvPr>
        </p:nvSpPr>
        <p:spPr/>
        <p:txBody>
          <a:bodyPr/>
          <a:lstStyle>
            <a:lvl1pPr>
              <a:defRPr/>
            </a:lvl1pPr>
          </a:lstStyle>
          <a:p>
            <a:fld id="{EACBD9B1-4FB8-4AB8-A386-7443EE38576C}" type="slidenum">
              <a:rPr lang="en-GB" altLang="en-US"/>
              <a:pPr/>
              <a:t>‹#›</a:t>
            </a:fld>
            <a:endParaRPr lang="en-GB" altLang="en-US"/>
          </a:p>
        </p:txBody>
      </p:sp>
    </p:spTree>
    <p:extLst>
      <p:ext uri="{BB962C8B-B14F-4D97-AF65-F5344CB8AC3E}">
        <p14:creationId xmlns:p14="http://schemas.microsoft.com/office/powerpoint/2010/main" val="203439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4a_Content slide">
  <p:cSld name="4a_Content slide">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483873" y="560367"/>
            <a:ext cx="11144412" cy="1136672"/>
          </a:xfrm>
          <a:prstGeom prst="rect">
            <a:avLst/>
          </a:prstGeom>
          <a:noFill/>
          <a:ln>
            <a:noFill/>
          </a:ln>
        </p:spPr>
        <p:txBody>
          <a:bodyPr spcFirstLastPara="1" wrap="square" lIns="91425" tIns="45700" rIns="91425" bIns="45700" anchor="t" anchorCtr="0">
            <a:noAutofit/>
          </a:bodyPr>
          <a:lstStyle>
            <a:lvl1pPr lvl="0" algn="l">
              <a:lnSpc>
                <a:spcPct val="81818"/>
              </a:lnSpc>
              <a:spcBef>
                <a:spcPts val="0"/>
              </a:spcBef>
              <a:spcAft>
                <a:spcPts val="0"/>
              </a:spcAft>
              <a:buClr>
                <a:schemeClr val="dk2"/>
              </a:buClr>
              <a:buSzPts val="4400"/>
              <a:buFont typeface="Calibri"/>
              <a:buNone/>
              <a:defRPr sz="44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2"/>
          <p:cNvPicPr preferRelativeResize="0"/>
          <p:nvPr/>
        </p:nvPicPr>
        <p:blipFill rotWithShape="1">
          <a:blip r:embed="rId2">
            <a:alphaModFix/>
          </a:blip>
          <a:srcRect/>
          <a:stretch/>
        </p:blipFill>
        <p:spPr>
          <a:xfrm>
            <a:off x="628651" y="6225043"/>
            <a:ext cx="1730819" cy="461977"/>
          </a:xfrm>
          <a:prstGeom prst="rect">
            <a:avLst/>
          </a:prstGeom>
          <a:noFill/>
          <a:ln>
            <a:noFill/>
          </a:ln>
        </p:spPr>
      </p:pic>
      <p:sp>
        <p:nvSpPr>
          <p:cNvPr id="22" name="Google Shape;22;p32"/>
          <p:cNvSpPr/>
          <p:nvPr/>
        </p:nvSpPr>
        <p:spPr>
          <a:xfrm>
            <a:off x="11747499" y="3415144"/>
            <a:ext cx="444501" cy="3442856"/>
          </a:xfrm>
          <a:prstGeom prst="rect">
            <a:avLst/>
          </a:prstGeom>
          <a:solidFill>
            <a:srgbClr val="3C0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32"/>
          <p:cNvSpPr/>
          <p:nvPr/>
        </p:nvSpPr>
        <p:spPr>
          <a:xfrm>
            <a:off x="11747499" y="1"/>
            <a:ext cx="449172" cy="342597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32"/>
          <p:cNvSpPr txBox="1">
            <a:spLocks noGrp="1"/>
          </p:cNvSpPr>
          <p:nvPr>
            <p:ph type="body" idx="1"/>
          </p:nvPr>
        </p:nvSpPr>
        <p:spPr>
          <a:xfrm>
            <a:off x="491615" y="1708353"/>
            <a:ext cx="11164868" cy="44257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2630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196E2-2153-41FF-82C3-DE54A9A88670}" type="datetime1">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6410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2F5C1D5-E4D6-47E1-B43B-03F54A7526E8}" type="datetime1">
              <a:rPr lang="en-US" smtClean="0"/>
              <a:t>5/17/2023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946259B-8396-46CD-AD42-FDEDA89DA278}" type="slidenum">
              <a:rPr lang="en-US" smtClean="0"/>
              <a:t>‹#›</a:t>
            </a:fld>
            <a:endParaRPr lang="en-US"/>
          </a:p>
        </p:txBody>
      </p:sp>
    </p:spTree>
    <p:extLst>
      <p:ext uri="{BB962C8B-B14F-4D97-AF65-F5344CB8AC3E}">
        <p14:creationId xmlns:p14="http://schemas.microsoft.com/office/powerpoint/2010/main" val="371637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02DAF3-FD49-4333-998E-28F5557CFB81}" type="datetime1">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0350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632534-7B09-4A37-A2FB-4FAFFBE56E9A}" type="datetime1">
              <a:rPr lang="en-US" smtClean="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81889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F7A8B6-7DB6-406A-BC6C-FDD79E45FE19}" type="datetime1">
              <a:rPr lang="en-US" smtClean="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6259B-8396-46CD-AD42-FDEDA89DA278}"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427822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70388E-211E-433C-ADFE-D60718E89140}" type="datetime1">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7323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AD3DE3E-8E7F-41A9-A138-70D785D1DECF}" type="datetime1">
              <a:rPr lang="en-US" smtClean="0"/>
              <a:t>5/17/2023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946259B-8396-46CD-AD42-FDEDA89DA278}" type="slidenum">
              <a:rPr lang="en-US" smtClean="0"/>
              <a:t>‹#›</a:t>
            </a:fld>
            <a:endParaRPr lang="en-US"/>
          </a:p>
        </p:txBody>
      </p:sp>
    </p:spTree>
    <p:extLst>
      <p:ext uri="{BB962C8B-B14F-4D97-AF65-F5344CB8AC3E}">
        <p14:creationId xmlns:p14="http://schemas.microsoft.com/office/powerpoint/2010/main" val="3665018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441E1F-4D3D-43BC-AF14-CC6BC6C59D9E}" type="datetime1">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3194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8EF6351-4DB9-4459-A746-7FCC0BF2C2CB}" type="datetime1">
              <a:rPr lang="en-US" smtClean="0"/>
              <a:t>5/17/2023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0946259B-8396-46CD-AD42-FDEDA89DA27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545441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hyperlink" Target="mailto:Lawrence.Impey@ouh.nhs.uk" TargetMode="External"/><Relationship Id="rId3" Type="http://schemas.openxmlformats.org/officeDocument/2006/relationships/image" Target="../media/image53.png"/><Relationship Id="rId7" Type="http://schemas.openxmlformats.org/officeDocument/2006/relationships/hyperlink" Target="mailto:antoniya.georgieva@wrh.ox.ac.uk" TargetMode="External"/><Relationship Id="rId12" Type="http://schemas.openxmlformats.org/officeDocument/2006/relationships/image" Target="../media/image58.png"/><Relationship Id="rId17" Type="http://schemas.openxmlformats.org/officeDocument/2006/relationships/image" Target="../media/image60.jpeg"/><Relationship Id="rId2" Type="http://schemas.openxmlformats.org/officeDocument/2006/relationships/image" Target="../media/image52.png"/><Relationship Id="rId16" Type="http://schemas.openxmlformats.org/officeDocument/2006/relationships/hyperlink" Target="mailto:kristiyan.georgiev@wrh.ox.ac.uk" TargetMode="Externa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hyperlink" Target="mailto:ana.namburete@cs.ox.ac.uk" TargetMode="External"/><Relationship Id="rId5" Type="http://schemas.openxmlformats.org/officeDocument/2006/relationships/hyperlink" Target="mailto:ivan.jordanov@port.ac.uk" TargetMode="External"/><Relationship Id="rId15" Type="http://schemas.openxmlformats.org/officeDocument/2006/relationships/hyperlink" Target="mailto:Daniel.Asfaw@port.ac.uk" TargetMode="External"/><Relationship Id="rId10" Type="http://schemas.openxmlformats.org/officeDocument/2006/relationships/image" Target="../media/image57.png"/><Relationship Id="rId4" Type="http://schemas.openxmlformats.org/officeDocument/2006/relationships/image" Target="../media/image54.jpeg"/><Relationship Id="rId9" Type="http://schemas.openxmlformats.org/officeDocument/2006/relationships/hyperlink" Target="mailto:raymond.lee@port.ac.uk" TargetMode="External"/><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etwork connection abstract against a white background">
            <a:extLst>
              <a:ext uri="{FF2B5EF4-FFF2-40B4-BE49-F238E27FC236}">
                <a16:creationId xmlns:a16="http://schemas.microsoft.com/office/drawing/2014/main" id="{31A11C00-F90E-BFF1-4855-1F72F9EA185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5730"/>
          <a:stretch/>
        </p:blipFill>
        <p:spPr>
          <a:xfrm>
            <a:off x="0" y="0"/>
            <a:ext cx="12324203" cy="6857989"/>
          </a:xfrm>
          <a:prstGeom prst="rect">
            <a:avLst/>
          </a:prstGeom>
        </p:spPr>
      </p:pic>
      <p:sp>
        <p:nvSpPr>
          <p:cNvPr id="2" name="Title 1">
            <a:extLst>
              <a:ext uri="{FF2B5EF4-FFF2-40B4-BE49-F238E27FC236}">
                <a16:creationId xmlns:a16="http://schemas.microsoft.com/office/drawing/2014/main" id="{2A4FD23D-B7C7-408D-BF02-6E7A44ACC7B8}"/>
              </a:ext>
            </a:extLst>
          </p:cNvPr>
          <p:cNvSpPr>
            <a:spLocks noGrp="1"/>
          </p:cNvSpPr>
          <p:nvPr>
            <p:ph type="ctrTitle"/>
          </p:nvPr>
        </p:nvSpPr>
        <p:spPr>
          <a:xfrm>
            <a:off x="633876" y="2228620"/>
            <a:ext cx="10924247" cy="1785104"/>
          </a:xfrm>
        </p:spPr>
        <p:txBody>
          <a:bodyPr anchor="b">
            <a:spAutoFit/>
          </a:bodyPr>
          <a:lstStyle/>
          <a:p>
            <a:pPr algn="ctr">
              <a:spcBef>
                <a:spcPts val="600"/>
              </a:spcBef>
              <a:spcAft>
                <a:spcPts val="1800"/>
              </a:spcAft>
            </a:pPr>
            <a:r>
              <a:rPr lang="en-US" altLang="en-US" sz="2800" b="1" i="1" dirty="0">
                <a:solidFill>
                  <a:schemeClr val="tx1"/>
                </a:solidFill>
                <a:latin typeface="Tahoma" panose="020B0604030504040204" pitchFamily="34" charset="0"/>
                <a:ea typeface="Tahoma" panose="020B0604030504040204" pitchFamily="34" charset="0"/>
                <a:cs typeface="Tahoma" panose="020B0604030504040204" pitchFamily="34" charset="0"/>
              </a:rPr>
              <a:t>Deep Learning Models for Fetal Monitoring and Decision Support in </a:t>
            </a:r>
            <a:r>
              <a:rPr lang="en-US" altLang="en-US" sz="2800" b="1" i="1"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br>
              <a:rPr lang="en-US" altLang="en-US" sz="2800" b="1" i="1" dirty="0">
                <a:solidFill>
                  <a:schemeClr val="tx1"/>
                </a:solidFill>
                <a:latin typeface="Times New Roman" panose="02020603050405020304" pitchFamily="18" charset="0"/>
                <a:cs typeface="Times New Roman" panose="02020603050405020304" pitchFamily="18" charset="0"/>
              </a:rPr>
            </a:br>
            <a:r>
              <a:rPr lang="en-US" altLang="en-US" sz="1400" b="1" i="1" dirty="0">
                <a:solidFill>
                  <a:schemeClr val="tx1"/>
                </a:solidFill>
                <a:latin typeface="Times New Roman" panose="02020603050405020304" pitchFamily="18" charset="0"/>
                <a:cs typeface="Times New Roman" panose="02020603050405020304" pitchFamily="18" charset="0"/>
              </a:rPr>
              <a:t> </a:t>
            </a:r>
            <a:br>
              <a:rPr lang="en-US" altLang="en-US" sz="2800" b="1" i="1" dirty="0">
                <a:solidFill>
                  <a:schemeClr val="tx1"/>
                </a:solidFill>
                <a:latin typeface="Times New Roman" panose="02020603050405020304" pitchFamily="18" charset="0"/>
                <a:cs typeface="Times New Roman" panose="02020603050405020304" pitchFamily="18" charset="0"/>
              </a:rPr>
            </a:b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 three-year </a:t>
            </a: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EPSRC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project (£762K) - collaboration of University of Portsmouth and University of Oxford)</a:t>
            </a: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6B8D030A-7C57-AAC4-B1E3-C2997312945B}"/>
              </a:ext>
            </a:extLst>
          </p:cNvPr>
          <p:cNvSpPr txBox="1">
            <a:spLocks/>
          </p:cNvSpPr>
          <p:nvPr/>
        </p:nvSpPr>
        <p:spPr>
          <a:xfrm>
            <a:off x="7767726" y="6450228"/>
            <a:ext cx="3807014" cy="41934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lnSpc>
                <a:spcPct val="90000"/>
              </a:lnSpc>
            </a:pPr>
            <a:r>
              <a:rPr lang="en-GB" sz="2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N3-BG presentation, May 2023</a:t>
            </a:r>
            <a:r>
              <a:rPr lang="en-GB" sz="2000" dirty="0">
                <a:ln w="0"/>
                <a:solidFill>
                  <a:schemeClr val="tx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p>
        </p:txBody>
      </p:sp>
      <p:pic>
        <p:nvPicPr>
          <p:cNvPr id="5" name="Picture 4" descr="Logo&#10;&#10;Description automatically generated">
            <a:extLst>
              <a:ext uri="{FF2B5EF4-FFF2-40B4-BE49-F238E27FC236}">
                <a16:creationId xmlns:a16="http://schemas.microsoft.com/office/drawing/2014/main" id="{18BA7025-DAC5-0CD4-AB4B-602C07DFA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054" y="300242"/>
            <a:ext cx="1890573" cy="949730"/>
          </a:xfrm>
          <a:prstGeom prst="rect">
            <a:avLst/>
          </a:prstGeom>
          <a:ln>
            <a:noFill/>
          </a:ln>
          <a:effectLst>
            <a:outerShdw blurRad="292100" dist="139700" dir="2700000" algn="tl" rotWithShape="0">
              <a:srgbClr val="333333">
                <a:alpha val="65000"/>
              </a:srgbClr>
            </a:outerShdw>
          </a:effectLst>
        </p:spPr>
      </p:pic>
      <p:pic>
        <p:nvPicPr>
          <p:cNvPr id="8" name="Picture 7" descr="Logo&#10;&#10;Description automatically generated">
            <a:extLst>
              <a:ext uri="{FF2B5EF4-FFF2-40B4-BE49-F238E27FC236}">
                <a16:creationId xmlns:a16="http://schemas.microsoft.com/office/drawing/2014/main" id="{D0265207-4345-59B7-B2F1-D0B85FBBB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291" y="287034"/>
            <a:ext cx="1979389" cy="94973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06158F58-A821-E2BA-C48A-F46F5B6C557A}"/>
              </a:ext>
            </a:extLst>
          </p:cNvPr>
          <p:cNvSpPr>
            <a:spLocks noGrp="1"/>
          </p:cNvSpPr>
          <p:nvPr>
            <p:ph type="sldNum" sz="quarter" idx="12"/>
          </p:nvPr>
        </p:nvSpPr>
        <p:spPr/>
        <p:txBody>
          <a:bodyPr/>
          <a:lstStyle/>
          <a:p>
            <a:fld id="{0946259B-8396-46CD-AD42-FDEDA89DA278}" type="slidenum">
              <a:rPr lang="en-US" smtClean="0"/>
              <a:t>1</a:t>
            </a:fld>
            <a:endParaRPr lang="en-US"/>
          </a:p>
        </p:txBody>
      </p:sp>
      <p:sp>
        <p:nvSpPr>
          <p:cNvPr id="9" name="TextBox 8">
            <a:extLst>
              <a:ext uri="{FF2B5EF4-FFF2-40B4-BE49-F238E27FC236}">
                <a16:creationId xmlns:a16="http://schemas.microsoft.com/office/drawing/2014/main" id="{C177B336-1A62-6551-AE76-A82ED6F7C56A}"/>
              </a:ext>
            </a:extLst>
          </p:cNvPr>
          <p:cNvSpPr txBox="1"/>
          <p:nvPr/>
        </p:nvSpPr>
        <p:spPr>
          <a:xfrm>
            <a:off x="2329042" y="4256857"/>
            <a:ext cx="7264401" cy="830997"/>
          </a:xfrm>
          <a:prstGeom prst="rect">
            <a:avLst/>
          </a:prstGeom>
          <a:noFill/>
        </p:spPr>
        <p:txBody>
          <a:bodyPr wrap="square">
            <a:spAutoFit/>
          </a:bodyPr>
          <a:lstStyle/>
          <a:p>
            <a:pPr algn="ctr"/>
            <a:r>
              <a:rPr lang="en-GB" sz="2400" dirty="0" err="1">
                <a:latin typeface="Arial" panose="020B0604020202020204" pitchFamily="34" charset="0"/>
                <a:cs typeface="Arial" panose="020B0604020202020204" pitchFamily="34" charset="0"/>
              </a:rPr>
              <a:t>Dr.</a:t>
            </a:r>
            <a:r>
              <a:rPr lang="en-GB" sz="2400" dirty="0">
                <a:latin typeface="Arial" panose="020B0604020202020204" pitchFamily="34" charset="0"/>
                <a:cs typeface="Arial" panose="020B0604020202020204" pitchFamily="34" charset="0"/>
              </a:rPr>
              <a:t> Ivan Jordanov, Principal Investigator,</a:t>
            </a:r>
          </a:p>
          <a:p>
            <a:pPr algn="ctr"/>
            <a:r>
              <a:rPr lang="en-GB" sz="2400" dirty="0">
                <a:latin typeface="Arial" panose="020B0604020202020204" pitchFamily="34" charset="0"/>
                <a:cs typeface="Arial" panose="020B0604020202020204" pitchFamily="34" charset="0"/>
              </a:rPr>
              <a:t>Reader, </a:t>
            </a:r>
            <a:r>
              <a:rPr lang="en-US" sz="2400" dirty="0">
                <a:latin typeface="Arial" panose="020B0604020202020204" pitchFamily="34" charset="0"/>
                <a:cs typeface="Arial" panose="020B0604020202020204" pitchFamily="34" charset="0"/>
              </a:rPr>
              <a:t>University of Portsmouth, UK</a:t>
            </a:r>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6B25E30-3D33-256A-E33C-8B1E026756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547" y="276592"/>
            <a:ext cx="1805148" cy="1013460"/>
          </a:xfrm>
          <a:prstGeom prst="rect">
            <a:avLst/>
          </a:prstGeom>
          <a:noFill/>
        </p:spPr>
      </p:pic>
      <p:pic>
        <p:nvPicPr>
          <p:cNvPr id="10" name="Picture 9" descr="Press Release: Oxford University Hospitals NHS Foundation ...">
            <a:extLst>
              <a:ext uri="{FF2B5EF4-FFF2-40B4-BE49-F238E27FC236}">
                <a16:creationId xmlns:a16="http://schemas.microsoft.com/office/drawing/2014/main" id="{50095113-0990-62D9-146D-336027AF62C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319" y="85618"/>
            <a:ext cx="2211394" cy="1315398"/>
          </a:xfrm>
          <a:prstGeom prst="rect">
            <a:avLst/>
          </a:prstGeom>
          <a:noFill/>
        </p:spPr>
      </p:pic>
      <p:pic>
        <p:nvPicPr>
          <p:cNvPr id="1026" name="Picture 2" descr="N3BG.jpg">
            <a:extLst>
              <a:ext uri="{FF2B5EF4-FFF2-40B4-BE49-F238E27FC236}">
                <a16:creationId xmlns:a16="http://schemas.microsoft.com/office/drawing/2014/main" id="{67AA1A3A-0B11-4CEB-92D5-31E5E34879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4490" y="5152337"/>
            <a:ext cx="1516107" cy="126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58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4F59C-AB00-A6D3-11BB-B548822234A8}"/>
              </a:ext>
            </a:extLst>
          </p:cNvPr>
          <p:cNvSpPr>
            <a:spLocks noGrp="1"/>
          </p:cNvSpPr>
          <p:nvPr>
            <p:ph type="sldNum" sz="quarter" idx="12"/>
          </p:nvPr>
        </p:nvSpPr>
        <p:spPr/>
        <p:txBody>
          <a:bodyPr/>
          <a:lstStyle/>
          <a:p>
            <a:fld id="{0946259B-8396-46CD-AD42-FDEDA89DA278}" type="slidenum">
              <a:rPr lang="en-US" smtClean="0"/>
              <a:t>10</a:t>
            </a:fld>
            <a:endParaRPr lang="en-US"/>
          </a:p>
        </p:txBody>
      </p:sp>
      <p:sp>
        <p:nvSpPr>
          <p:cNvPr id="4" name="TextBox 3">
            <a:extLst>
              <a:ext uri="{FF2B5EF4-FFF2-40B4-BE49-F238E27FC236}">
                <a16:creationId xmlns:a16="http://schemas.microsoft.com/office/drawing/2014/main" id="{784B438D-E7CF-957B-2A3B-19095286A984}"/>
              </a:ext>
            </a:extLst>
          </p:cNvPr>
          <p:cNvSpPr txBox="1"/>
          <p:nvPr/>
        </p:nvSpPr>
        <p:spPr>
          <a:xfrm>
            <a:off x="947319" y="597456"/>
            <a:ext cx="2277808"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Objectives</a:t>
            </a:r>
            <a:endPar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8CD2B114-EAF7-6966-4392-1566EE6B5344}"/>
              </a:ext>
            </a:extLst>
          </p:cNvPr>
          <p:cNvSpPr txBox="1"/>
          <p:nvPr/>
        </p:nvSpPr>
        <p:spPr>
          <a:xfrm>
            <a:off x="617220" y="2868625"/>
            <a:ext cx="10957560" cy="2908489"/>
          </a:xfrm>
          <a:prstGeom prst="rect">
            <a:avLst/>
          </a:prstGeom>
          <a:noFill/>
        </p:spPr>
        <p:txBody>
          <a:bodyPr wrap="square">
            <a:spAutoFit/>
          </a:bodyPr>
          <a:lstStyle/>
          <a:p>
            <a:pPr marL="457200" indent="-457200">
              <a:spcBef>
                <a:spcPts val="600"/>
              </a:spcBef>
              <a:spcAft>
                <a:spcPts val="1200"/>
              </a:spcAft>
              <a:buClr>
                <a:srgbClr val="0070C0"/>
              </a:buCl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developed DL models and software to be embedded on a handheld device used by Obstetricians to take informed decision if there is a need of intervention, when assessing the risk of complications for the fetal health, </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providing reliable and timely (early enough) predictions.</a:t>
            </a:r>
          </a:p>
          <a:p>
            <a:pPr marL="457200" lvl="0" indent="-381000" algn="just">
              <a:spcBef>
                <a:spcPts val="600"/>
              </a:spcBef>
              <a:spcAft>
                <a:spcPts val="1200"/>
              </a:spcAft>
              <a:buClr>
                <a:srgbClr val="0070C0"/>
              </a:buClr>
              <a:buSzPts val="24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Embedded software to be able to capture and </a:t>
            </a:r>
            <a:r>
              <a:rPr lang="en-US" sz="2400" dirty="0" err="1">
                <a:latin typeface="Tahoma" panose="020B0604030504040204" pitchFamily="34" charset="0"/>
                <a:ea typeface="Tahoma" panose="020B0604030504040204" pitchFamily="34" charset="0"/>
                <a:cs typeface="Tahoma" panose="020B0604030504040204" pitchFamily="34" charset="0"/>
              </a:rPr>
              <a:t>analyse</a:t>
            </a:r>
            <a:r>
              <a:rPr lang="en-US" sz="2400" dirty="0">
                <a:latin typeface="Tahoma" panose="020B0604030504040204" pitchFamily="34" charset="0"/>
                <a:ea typeface="Tahoma" panose="020B0604030504040204" pitchFamily="34" charset="0"/>
                <a:cs typeface="Tahoma" panose="020B0604030504040204" pitchFamily="34" charset="0"/>
              </a:rPr>
              <a:t> in real time CTG signals from standard hospital fetal monitors and infer the risk of birth complications.</a:t>
            </a:r>
          </a:p>
        </p:txBody>
      </p:sp>
      <p:sp>
        <p:nvSpPr>
          <p:cNvPr id="9" name="TextBox 8">
            <a:extLst>
              <a:ext uri="{FF2B5EF4-FFF2-40B4-BE49-F238E27FC236}">
                <a16:creationId xmlns:a16="http://schemas.microsoft.com/office/drawing/2014/main" id="{D4727F97-6E3F-56B4-0878-205582980A8E}"/>
              </a:ext>
            </a:extLst>
          </p:cNvPr>
          <p:cNvSpPr txBox="1"/>
          <p:nvPr/>
        </p:nvSpPr>
        <p:spPr>
          <a:xfrm>
            <a:off x="617220" y="1473288"/>
            <a:ext cx="10957560" cy="1200329"/>
          </a:xfrm>
          <a:prstGeom prst="rect">
            <a:avLst/>
          </a:prstGeom>
          <a:noFill/>
        </p:spPr>
        <p:txBody>
          <a:bodyPr wrap="square">
            <a:spAutoFit/>
          </a:bodyPr>
          <a:lstStyle/>
          <a:p>
            <a:pPr marL="457200" indent="-457200">
              <a:buClr>
                <a:srgbClr val="0070C0"/>
              </a:buClr>
              <a:buFont typeface="Wingdings" panose="05000000000000000000" pitchFamily="2" charset="2"/>
              <a:buChar char="§"/>
            </a:pP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Innovative Deep Learning (DL) models </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processing up to 12 hours before delivery CTG records (and other clinical factors) for </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monitoring labour progression, </a:t>
            </a:r>
            <a:r>
              <a:rPr lang="en-GB" sz="2400" b="0" i="0" dirty="0" err="1">
                <a:solidFill>
                  <a:srgbClr val="374151"/>
                </a:solidFill>
                <a:effectLst/>
                <a:latin typeface="Tahoma" panose="020B0604030504040204" pitchFamily="34" charset="0"/>
                <a:ea typeface="Tahoma" panose="020B0604030504040204" pitchFamily="34" charset="0"/>
                <a:cs typeface="Tahoma" panose="020B0604030504040204" pitchFamily="34" charset="0"/>
              </a:rPr>
              <a:t>fetal</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well-being, and ris</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k assessment.</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27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3FA4C8-E93E-9E2E-6FCE-4275E06E74D6}"/>
              </a:ext>
            </a:extLst>
          </p:cNvPr>
          <p:cNvSpPr>
            <a:spLocks noGrp="1"/>
          </p:cNvSpPr>
          <p:nvPr>
            <p:ph type="sldNum" sz="quarter" idx="12"/>
          </p:nvPr>
        </p:nvSpPr>
        <p:spPr/>
        <p:txBody>
          <a:bodyPr/>
          <a:lstStyle/>
          <a:p>
            <a:fld id="{0946259B-8396-46CD-AD42-FDEDA89DA278}" type="slidenum">
              <a:rPr lang="en-US" smtClean="0"/>
              <a:t>11</a:t>
            </a:fld>
            <a:endParaRPr lang="en-US"/>
          </a:p>
        </p:txBody>
      </p:sp>
      <p:sp>
        <p:nvSpPr>
          <p:cNvPr id="44" name="TextBox 43">
            <a:extLst>
              <a:ext uri="{FF2B5EF4-FFF2-40B4-BE49-F238E27FC236}">
                <a16:creationId xmlns:a16="http://schemas.microsoft.com/office/drawing/2014/main" id="{10B8B30C-91BA-0AAE-51CB-8E219F2E0A04}"/>
              </a:ext>
            </a:extLst>
          </p:cNvPr>
          <p:cNvSpPr txBox="1"/>
          <p:nvPr/>
        </p:nvSpPr>
        <p:spPr>
          <a:xfrm>
            <a:off x="415925" y="316578"/>
            <a:ext cx="2549343"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The Dataset</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E4F9D0D1-EEC6-8ED7-FA1B-9F16E4699C2A}"/>
              </a:ext>
            </a:extLst>
          </p:cNvPr>
          <p:cNvGrpSpPr/>
          <p:nvPr/>
        </p:nvGrpSpPr>
        <p:grpSpPr>
          <a:xfrm>
            <a:off x="3163857" y="1109383"/>
            <a:ext cx="8153026" cy="5029316"/>
            <a:chOff x="2366360" y="1539125"/>
            <a:chExt cx="8153026" cy="5029316"/>
          </a:xfrm>
        </p:grpSpPr>
        <p:grpSp>
          <p:nvGrpSpPr>
            <p:cNvPr id="28" name="Group 27">
              <a:extLst>
                <a:ext uri="{FF2B5EF4-FFF2-40B4-BE49-F238E27FC236}">
                  <a16:creationId xmlns:a16="http://schemas.microsoft.com/office/drawing/2014/main" id="{4EEED013-73E8-42DB-F438-83A20F579572}"/>
                </a:ext>
              </a:extLst>
            </p:cNvPr>
            <p:cNvGrpSpPr/>
            <p:nvPr/>
          </p:nvGrpSpPr>
          <p:grpSpPr>
            <a:xfrm>
              <a:off x="2366360" y="1539125"/>
              <a:ext cx="8153026" cy="5029316"/>
              <a:chOff x="1838040" y="1416213"/>
              <a:chExt cx="8153026" cy="5029316"/>
            </a:xfrm>
          </p:grpSpPr>
          <p:sp>
            <p:nvSpPr>
              <p:cNvPr id="29" name="Rectangle: Rounded Corners 28">
                <a:extLst>
                  <a:ext uri="{FF2B5EF4-FFF2-40B4-BE49-F238E27FC236}">
                    <a16:creationId xmlns:a16="http://schemas.microsoft.com/office/drawing/2014/main" id="{908B7787-856B-1734-9D22-C6B4DB777CFE}"/>
                  </a:ext>
                </a:extLst>
              </p:cNvPr>
              <p:cNvSpPr/>
              <p:nvPr/>
            </p:nvSpPr>
            <p:spPr>
              <a:xfrm>
                <a:off x="6047141" y="5130939"/>
                <a:ext cx="3943925" cy="1314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p>
              <a:p>
                <a:pPr algn="ctr"/>
                <a:r>
                  <a:rPr lang="en-GB" sz="1800" b="1" dirty="0"/>
                  <a:t>Testing</a:t>
                </a:r>
                <a:endParaRPr lang="en-GB" sz="1800" dirty="0"/>
              </a:p>
              <a:p>
                <a:pPr algn="ctr"/>
                <a:r>
                  <a:rPr lang="en-GB" sz="1800" dirty="0">
                    <a:solidFill>
                      <a:schemeClr val="bg1"/>
                    </a:solidFill>
                  </a:rPr>
                  <a:t>n = 7,772</a:t>
                </a:r>
              </a:p>
              <a:p>
                <a:pPr algn="l"/>
                <a:r>
                  <a:rPr lang="en-GB" sz="1800" dirty="0">
                    <a:solidFill>
                      <a:schemeClr val="bg1"/>
                    </a:solidFill>
                  </a:rPr>
                  <a:t>Births with severe case = 68</a:t>
                </a:r>
              </a:p>
              <a:p>
                <a:pPr algn="l"/>
                <a:r>
                  <a:rPr lang="en-GB" sz="1800" dirty="0">
                    <a:solidFill>
                      <a:schemeClr val="bg1"/>
                    </a:solidFill>
                  </a:rPr>
                  <a:t>Without severe compromise = 7,704</a:t>
                </a:r>
              </a:p>
              <a:p>
                <a:pPr algn="l"/>
                <a:endParaRPr lang="en-GB" sz="1800" dirty="0"/>
              </a:p>
              <a:p>
                <a:pPr algn="ctr"/>
                <a:endParaRPr lang="en-GB" dirty="0"/>
              </a:p>
            </p:txBody>
          </p:sp>
          <p:grpSp>
            <p:nvGrpSpPr>
              <p:cNvPr id="30" name="Group 29">
                <a:extLst>
                  <a:ext uri="{FF2B5EF4-FFF2-40B4-BE49-F238E27FC236}">
                    <a16:creationId xmlns:a16="http://schemas.microsoft.com/office/drawing/2014/main" id="{C99B9F56-08E9-34A7-48C0-88D57211CB4F}"/>
                  </a:ext>
                </a:extLst>
              </p:cNvPr>
              <p:cNvGrpSpPr/>
              <p:nvPr/>
            </p:nvGrpSpPr>
            <p:grpSpPr>
              <a:xfrm>
                <a:off x="1838040" y="1416213"/>
                <a:ext cx="7708981" cy="5029315"/>
                <a:chOff x="1838040" y="1416213"/>
                <a:chExt cx="7708981" cy="5029315"/>
              </a:xfrm>
            </p:grpSpPr>
            <p:cxnSp>
              <p:nvCxnSpPr>
                <p:cNvPr id="31" name="Straight Arrow Connector 30">
                  <a:extLst>
                    <a:ext uri="{FF2B5EF4-FFF2-40B4-BE49-F238E27FC236}">
                      <a16:creationId xmlns:a16="http://schemas.microsoft.com/office/drawing/2014/main" id="{479C1723-1C8B-1E9E-1815-A3EBAA664662}"/>
                    </a:ext>
                  </a:extLst>
                </p:cNvPr>
                <p:cNvCxnSpPr>
                  <a:cxnSpLocks/>
                </p:cNvCxnSpPr>
                <p:nvPr/>
              </p:nvCxnSpPr>
              <p:spPr>
                <a:xfrm>
                  <a:off x="5236234" y="2442757"/>
                  <a:ext cx="0" cy="1948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3C7BDD-2EAB-48B9-8BFF-1D92A6B29748}"/>
                    </a:ext>
                  </a:extLst>
                </p:cNvPr>
                <p:cNvSpPr txBox="1"/>
                <p:nvPr/>
              </p:nvSpPr>
              <p:spPr>
                <a:xfrm>
                  <a:off x="5671744" y="2326751"/>
                  <a:ext cx="3875277" cy="1958052"/>
                </a:xfrm>
                <a:prstGeom prst="roundRect">
                  <a:avLst/>
                </a:prstGeom>
                <a:solidFill>
                  <a:schemeClr val="accent3"/>
                </a:solidFill>
              </p:spPr>
              <p:txBody>
                <a:bodyPr vert="horz" wrap="square" lIns="91440" tIns="45720" rIns="91440" bIns="45720" rtlCol="0" anchor="b">
                  <a:normAutofit lnSpcReduction="10000"/>
                </a:bodyPr>
                <a:lstStyle/>
                <a:p>
                  <a:pPr algn="ctr"/>
                  <a:r>
                    <a:rPr lang="en-GB" sz="1600" dirty="0">
                      <a:latin typeface="Tahoma" panose="020B0604030504040204" pitchFamily="34" charset="0"/>
                      <a:ea typeface="Tahoma" panose="020B0604030504040204" pitchFamily="34" charset="0"/>
                      <a:cs typeface="Tahoma" panose="020B0604030504040204" pitchFamily="34" charset="0"/>
                    </a:rPr>
                    <a:t>Excluded:  </a:t>
                  </a:r>
                  <a:r>
                    <a:rPr lang="en-GB" sz="1600" b="1" dirty="0">
                      <a:latin typeface="Tahoma" panose="020B0604030504040204" pitchFamily="34" charset="0"/>
                      <a:ea typeface="Tahoma" panose="020B0604030504040204" pitchFamily="34" charset="0"/>
                      <a:cs typeface="Tahoma" panose="020B0604030504040204" pitchFamily="34" charset="0"/>
                    </a:rPr>
                    <a:t>n = 9,526</a:t>
                  </a:r>
                </a:p>
                <a:p>
                  <a:pPr marL="216000" indent="-216000">
                    <a:buFont typeface="Arial" panose="020B0604020202020204" pitchFamily="34" charset="0"/>
                    <a:buChar char="•"/>
                  </a:pP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935 breech presentation</a:t>
                  </a:r>
                </a:p>
                <a:p>
                  <a:pPr marL="216000" indent="-216000">
                    <a:buFont typeface="Arial" panose="020B0604020202020204" pitchFamily="34" charset="0"/>
                    <a:buChar char="•"/>
                  </a:pP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248 metabolic disorders</a:t>
                  </a:r>
                </a:p>
                <a:p>
                  <a:pPr marL="216000" indent="-216000">
                    <a:buFont typeface="Arial" panose="020B0604020202020204" pitchFamily="34" charset="0"/>
                    <a:buChar char="•"/>
                  </a:pP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1,039 congenital problems</a:t>
                  </a:r>
                </a:p>
                <a:p>
                  <a:pPr marL="216000" indent="-216000">
                    <a:buFont typeface="Arial" panose="020B0604020202020204" pitchFamily="34" charset="0"/>
                    <a:buChar char="•"/>
                  </a:pP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15 missing data</a:t>
                  </a:r>
                </a:p>
                <a:p>
                  <a:pPr marL="216000" indent="-216000">
                    <a:buFont typeface="Arial" panose="020B0604020202020204" pitchFamily="34" charset="0"/>
                    <a:buChar char="•"/>
                  </a:pP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 7,299 signals with 2</a:t>
                  </a:r>
                  <a:r>
                    <a:rPr lang="en-GB" sz="16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nd</a:t>
                  </a:r>
                  <a:r>
                    <a:rPr lang="en-GB" sz="1600" dirty="0">
                      <a:solidFill>
                        <a:schemeClr val="tx1"/>
                      </a:solidFill>
                      <a:latin typeface="Tahoma" panose="020B0604030504040204" pitchFamily="34" charset="0"/>
                      <a:ea typeface="Tahoma" panose="020B0604030504040204" pitchFamily="34" charset="0"/>
                      <a:cs typeface="Tahoma" panose="020B0604030504040204" pitchFamily="34" charset="0"/>
                    </a:rPr>
                    <a:t> stage tracings</a:t>
                  </a:r>
                </a:p>
                <a:p>
                  <a:pPr algn="l"/>
                  <a:endParaRPr lang="en-GB" sz="1000"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9504FF4F-7029-C72D-3090-E8FECBB2D073}"/>
                    </a:ext>
                  </a:extLst>
                </p:cNvPr>
                <p:cNvSpPr txBox="1"/>
                <p:nvPr/>
              </p:nvSpPr>
              <p:spPr>
                <a:xfrm>
                  <a:off x="4302368" y="4596552"/>
                  <a:ext cx="1883434" cy="596703"/>
                </a:xfrm>
                <a:prstGeom prst="rect">
                  <a:avLst/>
                </a:prstGeom>
              </p:spPr>
              <p:txBody>
                <a:bodyPr vert="horz" wrap="square" lIns="91440" tIns="45720" rIns="91440" bIns="45720" rtlCol="0" anchor="b">
                  <a:normAutofit/>
                </a:bodyPr>
                <a:lstStyle/>
                <a:p>
                  <a:pPr algn="ctr"/>
                  <a:r>
                    <a:rPr lang="en-GB" dirty="0"/>
                    <a:t> </a:t>
                  </a:r>
                </a:p>
                <a:p>
                  <a:pPr algn="l"/>
                  <a:endParaRPr lang="en-GB" dirty="0"/>
                </a:p>
                <a:p>
                  <a:pPr algn="l"/>
                  <a:endParaRPr lang="en-GB" dirty="0"/>
                </a:p>
              </p:txBody>
            </p:sp>
            <p:sp>
              <p:nvSpPr>
                <p:cNvPr id="34" name="Rectangle: Rounded Corners 33">
                  <a:extLst>
                    <a:ext uri="{FF2B5EF4-FFF2-40B4-BE49-F238E27FC236}">
                      <a16:creationId xmlns:a16="http://schemas.microsoft.com/office/drawing/2014/main" id="{D81FF11A-EF50-2B3E-130D-AE8F9F40A058}"/>
                    </a:ext>
                  </a:extLst>
                </p:cNvPr>
                <p:cNvSpPr/>
                <p:nvPr/>
              </p:nvSpPr>
              <p:spPr>
                <a:xfrm>
                  <a:off x="4499454" y="4373896"/>
                  <a:ext cx="1596546" cy="308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n = 51,449</a:t>
                  </a:r>
                </a:p>
                <a:p>
                  <a:pPr algn="ctr"/>
                  <a:endParaRPr lang="en-GB" dirty="0"/>
                </a:p>
              </p:txBody>
            </p:sp>
            <p:cxnSp>
              <p:nvCxnSpPr>
                <p:cNvPr id="36" name="Connector: Elbow 35">
                  <a:extLst>
                    <a:ext uri="{FF2B5EF4-FFF2-40B4-BE49-F238E27FC236}">
                      <a16:creationId xmlns:a16="http://schemas.microsoft.com/office/drawing/2014/main" id="{B04270B4-E4FB-2254-48C9-A9B7509E61AF}"/>
                    </a:ext>
                  </a:extLst>
                </p:cNvPr>
                <p:cNvCxnSpPr>
                  <a:cxnSpLocks/>
                  <a:endCxn id="29" idx="0"/>
                </p:cNvCxnSpPr>
                <p:nvPr/>
              </p:nvCxnSpPr>
              <p:spPr>
                <a:xfrm>
                  <a:off x="5309065" y="4905319"/>
                  <a:ext cx="2710039" cy="22562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D61E615-6218-8612-0DFB-B07776726359}"/>
                    </a:ext>
                  </a:extLst>
                </p:cNvPr>
                <p:cNvCxnSpPr>
                  <a:cxnSpLocks/>
                  <a:endCxn id="32" idx="1"/>
                </p:cNvCxnSpPr>
                <p:nvPr/>
              </p:nvCxnSpPr>
              <p:spPr>
                <a:xfrm flipV="1">
                  <a:off x="5254860" y="3305777"/>
                  <a:ext cx="416884" cy="609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4F8CCC3-246B-110D-BF14-6A197D5CDD01}"/>
                    </a:ext>
                  </a:extLst>
                </p:cNvPr>
                <p:cNvSpPr/>
                <p:nvPr/>
              </p:nvSpPr>
              <p:spPr>
                <a:xfrm>
                  <a:off x="1838040" y="5130938"/>
                  <a:ext cx="3943926" cy="1314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GB" b="1" dirty="0">
                      <a:solidFill>
                        <a:schemeClr val="tx1"/>
                      </a:solidFill>
                    </a:rPr>
                    <a:t> </a:t>
                  </a:r>
                  <a:r>
                    <a:rPr lang="en-GB" b="1" dirty="0">
                      <a:solidFill>
                        <a:schemeClr val="bg1"/>
                      </a:solidFill>
                    </a:rPr>
                    <a:t>Training</a:t>
                  </a:r>
                  <a:r>
                    <a:rPr lang="en-GB" dirty="0"/>
                    <a:t>  </a:t>
                  </a:r>
                </a:p>
                <a:p>
                  <a:pPr lvl="1"/>
                  <a:r>
                    <a:rPr lang="en-GB" dirty="0"/>
                    <a:t>     n = 43,677</a:t>
                  </a:r>
                </a:p>
                <a:p>
                  <a:pPr algn="l"/>
                  <a:r>
                    <a:rPr lang="en-GB" dirty="0"/>
                    <a:t>Births with severe case = 384</a:t>
                  </a:r>
                </a:p>
                <a:p>
                  <a:pPr algn="l"/>
                  <a:r>
                    <a:rPr lang="en-GB" dirty="0"/>
                    <a:t>Without severe compromise = 43,293</a:t>
                  </a:r>
                </a:p>
                <a:p>
                  <a:pPr algn="ctr"/>
                  <a:endParaRPr lang="en-GB" dirty="0"/>
                </a:p>
              </p:txBody>
            </p:sp>
            <p:sp>
              <p:nvSpPr>
                <p:cNvPr id="41" name="Flowchart: Magnetic Disk 40">
                  <a:extLst>
                    <a:ext uri="{FF2B5EF4-FFF2-40B4-BE49-F238E27FC236}">
                      <a16:creationId xmlns:a16="http://schemas.microsoft.com/office/drawing/2014/main" id="{AD9F2AF3-620F-FB14-F9FE-4613C389C619}"/>
                    </a:ext>
                  </a:extLst>
                </p:cNvPr>
                <p:cNvSpPr/>
                <p:nvPr/>
              </p:nvSpPr>
              <p:spPr>
                <a:xfrm>
                  <a:off x="4800725" y="1416213"/>
                  <a:ext cx="845389" cy="1026544"/>
                </a:xfrm>
                <a:prstGeom prst="flowChartMagneticDisk">
                  <a:avLst/>
                </a:prstGeom>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43" name="TextBox 42">
              <a:extLst>
                <a:ext uri="{FF2B5EF4-FFF2-40B4-BE49-F238E27FC236}">
                  <a16:creationId xmlns:a16="http://schemas.microsoft.com/office/drawing/2014/main" id="{5535BF53-EB6E-9CDB-1262-211E4501EE42}"/>
                </a:ext>
              </a:extLst>
            </p:cNvPr>
            <p:cNvSpPr txBox="1"/>
            <p:nvPr/>
          </p:nvSpPr>
          <p:spPr>
            <a:xfrm>
              <a:off x="5329046" y="1994220"/>
              <a:ext cx="1051584" cy="369332"/>
            </a:xfrm>
            <a:prstGeom prst="rect">
              <a:avLst/>
            </a:prstGeom>
            <a:noFill/>
          </p:spPr>
          <p:txBody>
            <a:bodyPr wrap="square">
              <a:spAutoFit/>
            </a:bodyPr>
            <a:lstStyle/>
            <a:p>
              <a:r>
                <a:rPr lang="en-GB" b="1" dirty="0">
                  <a:solidFill>
                    <a:schemeClr val="bg1"/>
                  </a:solidFill>
                </a:rPr>
                <a:t>60,985</a:t>
              </a:r>
              <a:endParaRPr lang="en-GB" dirty="0">
                <a:solidFill>
                  <a:schemeClr val="bg1"/>
                </a:solidFill>
              </a:endParaRPr>
            </a:p>
          </p:txBody>
        </p:sp>
        <p:cxnSp>
          <p:nvCxnSpPr>
            <p:cNvPr id="8" name="Connector: Elbow 7">
              <a:extLst>
                <a:ext uri="{FF2B5EF4-FFF2-40B4-BE49-F238E27FC236}">
                  <a16:creationId xmlns:a16="http://schemas.microsoft.com/office/drawing/2014/main" id="{A1D89870-FB68-1760-9A66-7995B215A33F}"/>
                </a:ext>
              </a:extLst>
            </p:cNvPr>
            <p:cNvCxnSpPr>
              <a:cxnSpLocks/>
            </p:cNvCxnSpPr>
            <p:nvPr/>
          </p:nvCxnSpPr>
          <p:spPr>
            <a:xfrm rot="5400000">
              <a:off x="4858047" y="4285851"/>
              <a:ext cx="448275" cy="148772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FB8BD3EC-C72E-4167-8279-9B8CF33F18EE}"/>
              </a:ext>
            </a:extLst>
          </p:cNvPr>
          <p:cNvSpPr/>
          <p:nvPr/>
        </p:nvSpPr>
        <p:spPr>
          <a:xfrm>
            <a:off x="415926" y="1193043"/>
            <a:ext cx="4701261" cy="3277820"/>
          </a:xfrm>
          <a:prstGeom prst="rect">
            <a:avLst/>
          </a:prstGeom>
        </p:spPr>
        <p:txBody>
          <a:bodyPr wrap="square">
            <a:spAutoFit/>
          </a:bodyPr>
          <a:lstStyle/>
          <a:p>
            <a:pPr marL="457200" indent="-381000" algn="just">
              <a:spcBef>
                <a:spcPts val="600"/>
              </a:spcBef>
              <a:spcAft>
                <a:spcPts val="1200"/>
              </a:spcAft>
              <a:buClr>
                <a:srgbClr val="0070C0"/>
              </a:buClr>
              <a:buSzPts val="24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Over 100,000 births at term CTG records, including clinical factors and outcomes routinely collected as per standard clinical care in term births in Oxford, UK, since 1993.</a:t>
            </a:r>
          </a:p>
          <a:p>
            <a:pPr marL="457200" indent="-381000" algn="just">
              <a:spcBef>
                <a:spcPts val="600"/>
              </a:spcBef>
              <a:spcAft>
                <a:spcPts val="1200"/>
              </a:spcAft>
              <a:buClr>
                <a:srgbClr val="0070C0"/>
              </a:buClr>
              <a:buSzPts val="2400"/>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In this study n= 60,985. </a:t>
            </a:r>
          </a:p>
        </p:txBody>
      </p:sp>
    </p:spTree>
    <p:extLst>
      <p:ext uri="{BB962C8B-B14F-4D97-AF65-F5344CB8AC3E}">
        <p14:creationId xmlns:p14="http://schemas.microsoft.com/office/powerpoint/2010/main" val="42004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4F59C-AB00-A6D3-11BB-B548822234A8}"/>
              </a:ext>
            </a:extLst>
          </p:cNvPr>
          <p:cNvSpPr>
            <a:spLocks noGrp="1"/>
          </p:cNvSpPr>
          <p:nvPr>
            <p:ph type="sldNum" sz="quarter" idx="12"/>
          </p:nvPr>
        </p:nvSpPr>
        <p:spPr/>
        <p:txBody>
          <a:bodyPr/>
          <a:lstStyle/>
          <a:p>
            <a:fld id="{0946259B-8396-46CD-AD42-FDEDA89DA278}" type="slidenum">
              <a:rPr lang="en-US" smtClean="0"/>
              <a:t>12</a:t>
            </a:fld>
            <a:endParaRPr lang="en-US"/>
          </a:p>
        </p:txBody>
      </p:sp>
      <p:sp>
        <p:nvSpPr>
          <p:cNvPr id="4" name="TextBox 3">
            <a:extLst>
              <a:ext uri="{FF2B5EF4-FFF2-40B4-BE49-F238E27FC236}">
                <a16:creationId xmlns:a16="http://schemas.microsoft.com/office/drawing/2014/main" id="{784B438D-E7CF-957B-2A3B-19095286A984}"/>
              </a:ext>
            </a:extLst>
          </p:cNvPr>
          <p:cNvSpPr txBox="1"/>
          <p:nvPr/>
        </p:nvSpPr>
        <p:spPr>
          <a:xfrm>
            <a:off x="395733" y="303106"/>
            <a:ext cx="5058010" cy="461665"/>
          </a:xfrm>
          <a:prstGeom prst="rect">
            <a:avLst/>
          </a:prstGeom>
          <a:noFill/>
        </p:spPr>
        <p:txBody>
          <a:bodyPr wrap="square">
            <a:spAutoFit/>
          </a:bodyPr>
          <a:lstStyle/>
          <a:p>
            <a:r>
              <a:rPr lang="en-US" sz="2400" dirty="0" err="1">
                <a:effectLst/>
                <a:latin typeface="Tahoma" panose="020B0604030504040204" pitchFamily="34" charset="0"/>
                <a:ea typeface="Tahoma" panose="020B0604030504040204" pitchFamily="34" charset="0"/>
                <a:cs typeface="Tahoma" panose="020B0604030504040204" pitchFamily="34" charset="0"/>
              </a:rPr>
              <a:t>Labour</a:t>
            </a:r>
            <a:r>
              <a:rPr lang="en-US" sz="2400" dirty="0">
                <a:effectLst/>
                <a:latin typeface="Tahoma" panose="020B0604030504040204" pitchFamily="34" charset="0"/>
                <a:ea typeface="Tahoma" panose="020B0604030504040204" pitchFamily="34" charset="0"/>
                <a:cs typeface="Tahoma" panose="020B0604030504040204" pitchFamily="34" charset="0"/>
              </a:rPr>
              <a:t> outcome definitions (labels)</a:t>
            </a:r>
            <a:endParaRPr lang="en-GB" sz="2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E5DA99E2-390E-A4A5-E8ED-B601D0071248}"/>
              </a:ext>
            </a:extLst>
          </p:cNvPr>
          <p:cNvGraphicFramePr>
            <a:graphicFrameLocks noGrp="1"/>
          </p:cNvGraphicFramePr>
          <p:nvPr>
            <p:extLst>
              <p:ext uri="{D42A27DB-BD31-4B8C-83A1-F6EECF244321}">
                <p14:modId xmlns:p14="http://schemas.microsoft.com/office/powerpoint/2010/main" val="2406469750"/>
              </p:ext>
            </p:extLst>
          </p:nvPr>
        </p:nvGraphicFramePr>
        <p:xfrm>
          <a:off x="581190" y="1020403"/>
          <a:ext cx="11322051" cy="5393097"/>
        </p:xfrm>
        <a:graphic>
          <a:graphicData uri="http://schemas.openxmlformats.org/drawingml/2006/table">
            <a:tbl>
              <a:tblPr/>
              <a:tblGrid>
                <a:gridCol w="1680096">
                  <a:extLst>
                    <a:ext uri="{9D8B030D-6E8A-4147-A177-3AD203B41FA5}">
                      <a16:colId xmlns:a16="http://schemas.microsoft.com/office/drawing/2014/main" val="20000"/>
                    </a:ext>
                  </a:extLst>
                </a:gridCol>
                <a:gridCol w="6855286">
                  <a:extLst>
                    <a:ext uri="{9D8B030D-6E8A-4147-A177-3AD203B41FA5}">
                      <a16:colId xmlns:a16="http://schemas.microsoft.com/office/drawing/2014/main" val="20001"/>
                    </a:ext>
                  </a:extLst>
                </a:gridCol>
                <a:gridCol w="2786669">
                  <a:extLst>
                    <a:ext uri="{9D8B030D-6E8A-4147-A177-3AD203B41FA5}">
                      <a16:colId xmlns:a16="http://schemas.microsoft.com/office/drawing/2014/main" val="20002"/>
                    </a:ext>
                  </a:extLst>
                </a:gridCol>
              </a:tblGrid>
              <a:tr h="716738">
                <a:tc grid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1" i="0" u="none" strike="noStrike" cap="none" normalizeH="0" baseline="0" dirty="0">
                          <a:ln>
                            <a:noFill/>
                          </a:ln>
                          <a:solidFill>
                            <a:srgbClr val="FFFFFF"/>
                          </a:solidFill>
                          <a:effectLst/>
                          <a:latin typeface="Calibri" charset="0"/>
                        </a:rPr>
                        <a:t> Exclusive outcome groups</a:t>
                      </a:r>
                      <a:endParaRPr kumimoji="0" lang="en-GB" altLang="en-US" sz="2400" b="1" i="0" u="none" strike="noStrike" cap="none" normalizeH="0" baseline="0" dirty="0">
                        <a:ln>
                          <a:noFill/>
                        </a:ln>
                        <a:solidFill>
                          <a:srgbClr val="FFFFFF"/>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1" i="0" u="none" strike="noStrike" cap="none" normalizeH="0" baseline="0" dirty="0">
                          <a:ln>
                            <a:noFill/>
                          </a:ln>
                          <a:solidFill>
                            <a:srgbClr val="FFFFFF"/>
                          </a:solidFill>
                          <a:effectLst/>
                          <a:latin typeface="Calibri" charset="0"/>
                        </a:rPr>
                        <a:t>Dataset</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14651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1" i="1" u="none" strike="noStrike" cap="none" normalizeH="0" baseline="0" dirty="0">
                          <a:ln>
                            <a:noFill/>
                          </a:ln>
                          <a:solidFill>
                            <a:srgbClr val="FFFFFF"/>
                          </a:solidFill>
                          <a:effectLst/>
                          <a:latin typeface="Calibri" charset="0"/>
                        </a:rPr>
                        <a:t>Severe</a:t>
                      </a:r>
                      <a:r>
                        <a:rPr kumimoji="0" lang="en-GB" altLang="en-US" sz="2400" b="1" i="0" u="none" strike="noStrike" cap="none" normalizeH="0" baseline="0" dirty="0">
                          <a:ln>
                            <a:noFill/>
                          </a:ln>
                          <a:solidFill>
                            <a:srgbClr val="FFFFFF"/>
                          </a:solidFill>
                          <a:effectLst/>
                          <a:latin typeface="Calibri" charset="0"/>
                        </a:rPr>
                        <a:t> </a:t>
                      </a:r>
                      <a:endParaRPr kumimoji="0" lang="en-GB" altLang="en-US" sz="2400" b="1" i="0" u="none" strike="noStrike" cap="none" normalizeH="0" baseline="0" dirty="0">
                        <a:ln>
                          <a:noFill/>
                        </a:ln>
                        <a:solidFill>
                          <a:srgbClr val="FFFFFF"/>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Composite outcome of: stillbirth; neonatal death; neonatal encephalopathy; intubation or cardiac massage followed by admission to neonatal intensive care for ≥ 48hrs; seizures.</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0.82%</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04478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GB" altLang="en-US" sz="2400" b="1" i="1" u="none" strike="noStrike" cap="none" normalizeH="0" baseline="0" dirty="0">
                          <a:ln>
                            <a:noFill/>
                          </a:ln>
                          <a:solidFill>
                            <a:srgbClr val="FFFFFF"/>
                          </a:solidFill>
                          <a:effectLst/>
                          <a:latin typeface="Calibri" charset="0"/>
                        </a:rPr>
                        <a:t>Moderate</a:t>
                      </a:r>
                      <a:r>
                        <a:rPr kumimoji="0" lang="en-GB" altLang="en-US" sz="2400" b="1" i="0" u="none" strike="noStrike" cap="none" normalizeH="0" baseline="0" dirty="0">
                          <a:ln>
                            <a:noFill/>
                          </a:ln>
                          <a:solidFill>
                            <a:srgbClr val="FFFFFF"/>
                          </a:solidFill>
                          <a:effectLst/>
                          <a:latin typeface="Calibri" charset="0"/>
                        </a:rPr>
                        <a:t> (</a:t>
                      </a:r>
                      <a:r>
                        <a:rPr kumimoji="0" lang="en-GB" altLang="en-US" sz="2400" b="1" i="1" u="none" strike="noStrike" cap="none" normalizeH="0" baseline="0" dirty="0" err="1">
                          <a:ln>
                            <a:noFill/>
                          </a:ln>
                          <a:solidFill>
                            <a:srgbClr val="FFFFFF"/>
                          </a:solidFill>
                          <a:effectLst/>
                          <a:latin typeface="Calibri" charset="0"/>
                        </a:rPr>
                        <a:t>Acidemia</a:t>
                      </a:r>
                      <a:r>
                        <a:rPr kumimoji="0" lang="en-GB" altLang="en-US" sz="2400" b="1" i="0" u="none" strike="noStrike" cap="none" normalizeH="0" baseline="0" dirty="0">
                          <a:ln>
                            <a:noFill/>
                          </a:ln>
                          <a:solidFill>
                            <a:srgbClr val="FFFFFF"/>
                          </a:solidFill>
                          <a:effectLst/>
                          <a:latin typeface="Calibri" charset="0"/>
                        </a:rPr>
                        <a:t>)</a:t>
                      </a:r>
                      <a:endParaRPr kumimoji="0" lang="en-GB" altLang="en-US" sz="2400" b="1" i="0" u="none" strike="noStrike" cap="none" normalizeH="0" baseline="0" dirty="0">
                        <a:ln>
                          <a:noFill/>
                        </a:ln>
                        <a:solidFill>
                          <a:srgbClr val="FFFFFF"/>
                        </a:solidFill>
                        <a:effectLst/>
                        <a:latin typeface="Calibri" charset="0"/>
                        <a:ea typeface="Calibri" charset="0"/>
                        <a:cs typeface="Calibri"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Umbilical cord arterial pH &lt; 7.05 without severe compromise</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2.69%</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81747">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1" i="1" u="none" strike="noStrike" cap="none" normalizeH="0" baseline="0" dirty="0">
                          <a:ln>
                            <a:noFill/>
                          </a:ln>
                          <a:solidFill>
                            <a:srgbClr val="FFFFFF"/>
                          </a:solidFill>
                          <a:effectLst/>
                          <a:latin typeface="Calibri" charset="0"/>
                        </a:rPr>
                        <a:t>Mild</a:t>
                      </a:r>
                      <a:endParaRPr kumimoji="0" lang="en-GB" altLang="en-US" sz="2400" b="1" i="1" u="none" strike="noStrike" cap="none" normalizeH="0" baseline="0" dirty="0">
                        <a:ln>
                          <a:noFill/>
                        </a:ln>
                        <a:solidFill>
                          <a:srgbClr val="FFFFFF"/>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7.05 ≤ pH &lt; 7.15 without severe compromise</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14.03%</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80331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1" i="1" u="none" strike="noStrike" cap="none" normalizeH="0" baseline="0" dirty="0">
                          <a:ln>
                            <a:noFill/>
                          </a:ln>
                          <a:solidFill>
                            <a:srgbClr val="FFFFFF"/>
                          </a:solidFill>
                          <a:effectLst/>
                          <a:latin typeface="Calibri" charset="0"/>
                        </a:rPr>
                        <a:t>Normal</a:t>
                      </a:r>
                      <a:endParaRPr kumimoji="0" lang="en-GB" altLang="en-US" sz="2400" b="1" i="1" u="none" strike="noStrike" cap="none" normalizeH="0" baseline="0" dirty="0">
                        <a:ln>
                          <a:noFill/>
                        </a:ln>
                        <a:solidFill>
                          <a:srgbClr val="FFFFFF"/>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pH &gt;= 7.15  without severe compromise</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charset="0"/>
                        </a:rPr>
                        <a:t>82.46%</a:t>
                      </a:r>
                      <a:endParaRPr kumimoji="0" lang="en-GB" altLang="en-US" sz="2400" b="0" i="0" u="none" strike="noStrike" cap="none" normalizeH="0" baseline="0" dirty="0">
                        <a:ln>
                          <a:noFill/>
                        </a:ln>
                        <a:solidFill>
                          <a:srgbClr val="000000"/>
                        </a:solidFill>
                        <a:effectLst/>
                        <a:latin typeface="Calibri" charset="0"/>
                        <a:ea typeface="Calibri" charset="0"/>
                        <a:cs typeface="Calibri"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2787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3FA4C8-E93E-9E2E-6FCE-4275E06E74D6}"/>
              </a:ext>
            </a:extLst>
          </p:cNvPr>
          <p:cNvSpPr>
            <a:spLocks noGrp="1"/>
          </p:cNvSpPr>
          <p:nvPr>
            <p:ph type="sldNum" sz="quarter" idx="12"/>
          </p:nvPr>
        </p:nvSpPr>
        <p:spPr/>
        <p:txBody>
          <a:bodyPr/>
          <a:lstStyle/>
          <a:p>
            <a:fld id="{0946259B-8396-46CD-AD42-FDEDA89DA278}" type="slidenum">
              <a:rPr lang="en-US" smtClean="0"/>
              <a:t>13</a:t>
            </a:fld>
            <a:endParaRPr lang="en-US"/>
          </a:p>
        </p:txBody>
      </p:sp>
      <p:sp>
        <p:nvSpPr>
          <p:cNvPr id="2" name="Title 1">
            <a:extLst>
              <a:ext uri="{FF2B5EF4-FFF2-40B4-BE49-F238E27FC236}">
                <a16:creationId xmlns:a16="http://schemas.microsoft.com/office/drawing/2014/main" id="{3B851A0D-712E-4745-8590-12B5F7478229}"/>
              </a:ext>
            </a:extLst>
          </p:cNvPr>
          <p:cNvSpPr>
            <a:spLocks noGrp="1"/>
          </p:cNvSpPr>
          <p:nvPr>
            <p:ph type="title" idx="4294967295"/>
          </p:nvPr>
        </p:nvSpPr>
        <p:spPr>
          <a:xfrm>
            <a:off x="536575" y="571500"/>
            <a:ext cx="2486025" cy="501650"/>
          </a:xfrm>
        </p:spPr>
        <p:txBody>
          <a:bodyPr vert="horz" lIns="91440" tIns="45720" rIns="91440" bIns="45720" rtlCol="0" anchor="b">
            <a:normAutofit/>
          </a:bodyPr>
          <a:lstStyle/>
          <a:p>
            <a:r>
              <a:rPr lang="en-GB" sz="2400" dirty="0">
                <a:solidFill>
                  <a:srgbClr val="002060"/>
                </a:solidFill>
              </a:rPr>
              <a:t>Dataset</a:t>
            </a:r>
          </a:p>
        </p:txBody>
      </p:sp>
      <p:pic>
        <p:nvPicPr>
          <p:cNvPr id="4" name="Picture 3">
            <a:extLst>
              <a:ext uri="{FF2B5EF4-FFF2-40B4-BE49-F238E27FC236}">
                <a16:creationId xmlns:a16="http://schemas.microsoft.com/office/drawing/2014/main" id="{8AAD5D9F-3C79-21FB-4F3F-689FFDBDD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779" y="1230714"/>
            <a:ext cx="9892285" cy="4396571"/>
          </a:xfrm>
          <a:prstGeom prst="rect">
            <a:avLst/>
          </a:prstGeom>
        </p:spPr>
      </p:pic>
      <p:sp>
        <p:nvSpPr>
          <p:cNvPr id="22" name="TextBox 21">
            <a:extLst>
              <a:ext uri="{FF2B5EF4-FFF2-40B4-BE49-F238E27FC236}">
                <a16:creationId xmlns:a16="http://schemas.microsoft.com/office/drawing/2014/main" id="{9368B46C-992D-6D00-7F06-0423B8600584}"/>
              </a:ext>
            </a:extLst>
          </p:cNvPr>
          <p:cNvSpPr txBox="1"/>
          <p:nvPr/>
        </p:nvSpPr>
        <p:spPr>
          <a:xfrm>
            <a:off x="1055148" y="5990804"/>
            <a:ext cx="10315549" cy="830997"/>
          </a:xfrm>
          <a:prstGeom prst="rect">
            <a:avLst/>
          </a:prstGeom>
          <a:noFill/>
        </p:spPr>
        <p:txBody>
          <a:bodyPr wrap="square">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Distribution of</a:t>
            </a: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effectLst/>
                <a:latin typeface="Calibri" panose="020F0502020204030204" pitchFamily="34" charset="0"/>
                <a:ea typeface="Calibri" panose="020F0502020204030204" pitchFamily="34" charset="0"/>
                <a:cs typeface="Times New Roman" panose="02020603050405020304" pitchFamily="18" charset="0"/>
              </a:rPr>
              <a:t>signal length and  length of second stage in the training and testing datasets for each class.</a:t>
            </a:r>
            <a:endParaRPr lang="en-GB" sz="2400" dirty="0"/>
          </a:p>
        </p:txBody>
      </p:sp>
    </p:spTree>
    <p:extLst>
      <p:ext uri="{BB962C8B-B14F-4D97-AF65-F5344CB8AC3E}">
        <p14:creationId xmlns:p14="http://schemas.microsoft.com/office/powerpoint/2010/main" val="1854481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B73BEB6-8B70-24D8-B455-93A0F342A821}"/>
              </a:ext>
            </a:extLst>
          </p:cNvPr>
          <p:cNvSpPr txBox="1"/>
          <p:nvPr/>
        </p:nvSpPr>
        <p:spPr>
          <a:xfrm>
            <a:off x="679242" y="420802"/>
            <a:ext cx="5925782"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Data filtering and cleaning </a:t>
            </a:r>
          </a:p>
        </p:txBody>
      </p:sp>
      <p:sp>
        <p:nvSpPr>
          <p:cNvPr id="2" name="Slide Number Placeholder 1">
            <a:extLst>
              <a:ext uri="{FF2B5EF4-FFF2-40B4-BE49-F238E27FC236}">
                <a16:creationId xmlns:a16="http://schemas.microsoft.com/office/drawing/2014/main" id="{FA04F59C-AB00-A6D3-11BB-B548822234A8}"/>
              </a:ext>
            </a:extLst>
          </p:cNvPr>
          <p:cNvSpPr>
            <a:spLocks noGrp="1"/>
          </p:cNvSpPr>
          <p:nvPr>
            <p:ph type="sldNum" sz="quarter" idx="12"/>
          </p:nvPr>
        </p:nvSpPr>
        <p:spPr/>
        <p:txBody>
          <a:bodyPr/>
          <a:lstStyle/>
          <a:p>
            <a:fld id="{0946259B-8396-46CD-AD42-FDEDA89DA278}" type="slidenum">
              <a:rPr lang="en-US" smtClean="0"/>
              <a:t>14</a:t>
            </a:fld>
            <a:endParaRPr lang="en-US"/>
          </a:p>
        </p:txBody>
      </p:sp>
      <p:sp>
        <p:nvSpPr>
          <p:cNvPr id="5" name="Rectangle 1">
            <a:extLst>
              <a:ext uri="{FF2B5EF4-FFF2-40B4-BE49-F238E27FC236}">
                <a16:creationId xmlns:a16="http://schemas.microsoft.com/office/drawing/2014/main" id="{547A9D08-625C-4DED-BBFD-8E6444FA430B}"/>
              </a:ext>
            </a:extLst>
          </p:cNvPr>
          <p:cNvSpPr>
            <a:spLocks noChangeArrowheads="1"/>
          </p:cNvSpPr>
          <p:nvPr/>
        </p:nvSpPr>
        <p:spPr bwMode="auto">
          <a:xfrm rot="10800000" flipV="1">
            <a:off x="679242" y="1327623"/>
            <a:ext cx="10931568" cy="420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ts val="600"/>
              </a:spcBef>
              <a:spcAft>
                <a:spcPts val="600"/>
              </a:spcAft>
              <a:buClr>
                <a:srgbClr val="0070C0"/>
              </a:buClr>
              <a:buSzTx/>
              <a:buFont typeface="Wingdings" panose="05000000000000000000" pitchFamily="2" charset="2"/>
              <a:buChar char="§"/>
              <a:tabLst/>
            </a:pPr>
            <a:r>
              <a:rPr kumimoji="0" lang="en-GB"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The CTG datasets are obtained with standard </a:t>
            </a:r>
            <a:r>
              <a:rPr kumimoji="0" lang="en-GB" altLang="en-US" sz="24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fetal</a:t>
            </a:r>
            <a:r>
              <a:rPr kumimoji="0" lang="en-GB"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monitors at a 4Hz sampling rate for the FHR and 2Hz for the uterine contraction signals. The FHR signals are </a:t>
            </a:r>
            <a:r>
              <a:rPr kumimoji="0" lang="en-GB" altLang="en-US" sz="2400" b="0"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downsampled</a:t>
            </a:r>
            <a:r>
              <a:rPr kumimoji="0" lang="en-GB"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to 0.25Hz.</a:t>
            </a:r>
          </a:p>
          <a:p>
            <a:pPr marL="342900" lvl="0" indent="-342900" defTabSz="914400" eaLnBrk="0" fontAlgn="base" hangingPunct="0">
              <a:lnSpc>
                <a:spcPct val="150000"/>
              </a:lnSpc>
              <a:spcBef>
                <a:spcPts val="600"/>
              </a:spcBef>
              <a:spcAft>
                <a:spcPts val="600"/>
              </a:spcAft>
              <a:buClr>
                <a:srgbClr val="0070C0"/>
              </a:buCl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FHR &gt; 230 or &lt; 50 beats per minute (bpm) are cleaned using a bespoke algorithm</a:t>
            </a:r>
            <a:endParaRPr kumimoji="0" lang="en-GB" altLang="en-US"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defTabSz="914400" eaLnBrk="0" fontAlgn="base" hangingPunct="0">
              <a:lnSpc>
                <a:spcPct val="150000"/>
              </a:lnSpc>
              <a:spcBef>
                <a:spcPts val="600"/>
              </a:spcBef>
              <a:spcAft>
                <a:spcPts val="600"/>
              </a:spcAft>
              <a:buClr>
                <a:srgbClr val="0070C0"/>
              </a:buCl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high-frequency noise in the FHR signal is filtered using a low pass </a:t>
            </a:r>
            <a:r>
              <a:rPr lang="en-GB" sz="2400" i="1" dirty="0">
                <a:latin typeface="Tahoma" panose="020B0604030504040204" pitchFamily="34" charset="0"/>
                <a:ea typeface="Tahoma" panose="020B0604030504040204" pitchFamily="34" charset="0"/>
                <a:cs typeface="Tahoma" panose="020B0604030504040204" pitchFamily="34" charset="0"/>
              </a:rPr>
              <a:t>Butterworth</a:t>
            </a:r>
            <a:r>
              <a:rPr lang="en-GB" sz="2400" dirty="0">
                <a:latin typeface="Tahoma" panose="020B0604030504040204" pitchFamily="34" charset="0"/>
                <a:ea typeface="Tahoma" panose="020B0604030504040204" pitchFamily="34" charset="0"/>
                <a:cs typeface="Tahoma" panose="020B0604030504040204" pitchFamily="34" charset="0"/>
              </a:rPr>
              <a:t>  filter (order = 1)</a:t>
            </a:r>
            <a:endParaRPr kumimoji="0" lang="en-GB" altLang="en-US" sz="2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85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4F59C-AB00-A6D3-11BB-B548822234A8}"/>
              </a:ext>
            </a:extLst>
          </p:cNvPr>
          <p:cNvSpPr>
            <a:spLocks noGrp="1"/>
          </p:cNvSpPr>
          <p:nvPr>
            <p:ph type="sldNum" sz="quarter" idx="12"/>
          </p:nvPr>
        </p:nvSpPr>
        <p:spPr/>
        <p:txBody>
          <a:bodyPr/>
          <a:lstStyle/>
          <a:p>
            <a:fld id="{0946259B-8396-46CD-AD42-FDEDA89DA278}" type="slidenum">
              <a:rPr lang="en-US" smtClean="0"/>
              <a:t>15</a:t>
            </a:fld>
            <a:endParaRPr lang="en-US"/>
          </a:p>
        </p:txBody>
      </p:sp>
      <p:pic>
        <p:nvPicPr>
          <p:cNvPr id="15" name="Picture 14" descr="A picture containing chart&#10;&#10;Description automatically generated">
            <a:extLst>
              <a:ext uri="{FF2B5EF4-FFF2-40B4-BE49-F238E27FC236}">
                <a16:creationId xmlns:a16="http://schemas.microsoft.com/office/drawing/2014/main" id="{9DF832C1-9A0C-42EB-B3A8-CD51390BD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9" y="860612"/>
            <a:ext cx="11446762" cy="5095525"/>
          </a:xfrm>
          <a:prstGeom prst="rect">
            <a:avLst/>
          </a:prstGeom>
        </p:spPr>
      </p:pic>
      <p:sp>
        <p:nvSpPr>
          <p:cNvPr id="6" name="TextBox 5">
            <a:extLst>
              <a:ext uri="{FF2B5EF4-FFF2-40B4-BE49-F238E27FC236}">
                <a16:creationId xmlns:a16="http://schemas.microsoft.com/office/drawing/2014/main" id="{0EDA8B5D-3755-44CC-99D5-57111CD0C5C3}"/>
              </a:ext>
            </a:extLst>
          </p:cNvPr>
          <p:cNvSpPr txBox="1"/>
          <p:nvPr/>
        </p:nvSpPr>
        <p:spPr>
          <a:xfrm>
            <a:off x="986118" y="6040040"/>
            <a:ext cx="10399058" cy="461665"/>
          </a:xfrm>
          <a:prstGeom prst="rect">
            <a:avLst/>
          </a:prstGeom>
          <a:noFill/>
        </p:spPr>
        <p:txBody>
          <a:bodyPr wrap="square">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A snippet of a 20-min signals window: top – severe compromise; bottom - normal</a:t>
            </a:r>
            <a:endParaRPr lang="en-GB" sz="2400" dirty="0"/>
          </a:p>
        </p:txBody>
      </p:sp>
    </p:spTree>
    <p:extLst>
      <p:ext uri="{BB962C8B-B14F-4D97-AF65-F5344CB8AC3E}">
        <p14:creationId xmlns:p14="http://schemas.microsoft.com/office/powerpoint/2010/main" val="132114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4F59C-AB00-A6D3-11BB-B548822234A8}"/>
              </a:ext>
            </a:extLst>
          </p:cNvPr>
          <p:cNvSpPr>
            <a:spLocks noGrp="1"/>
          </p:cNvSpPr>
          <p:nvPr>
            <p:ph type="sldNum" sz="quarter" idx="12"/>
          </p:nvPr>
        </p:nvSpPr>
        <p:spPr/>
        <p:txBody>
          <a:bodyPr/>
          <a:lstStyle/>
          <a:p>
            <a:fld id="{0946259B-8396-46CD-AD42-FDEDA89DA278}" type="slidenum">
              <a:rPr lang="en-US" smtClean="0"/>
              <a:t>16</a:t>
            </a:fld>
            <a:endParaRPr lang="en-US"/>
          </a:p>
        </p:txBody>
      </p:sp>
      <p:sp>
        <p:nvSpPr>
          <p:cNvPr id="8" name="Content Placeholder 2">
            <a:extLst>
              <a:ext uri="{FF2B5EF4-FFF2-40B4-BE49-F238E27FC236}">
                <a16:creationId xmlns:a16="http://schemas.microsoft.com/office/drawing/2014/main" id="{C20D7163-5EE7-D3F7-E935-AE27F295E4B7}"/>
              </a:ext>
            </a:extLst>
          </p:cNvPr>
          <p:cNvSpPr>
            <a:spLocks noGrp="1"/>
          </p:cNvSpPr>
          <p:nvPr>
            <p:ph idx="4294967295"/>
          </p:nvPr>
        </p:nvSpPr>
        <p:spPr>
          <a:xfrm>
            <a:off x="489260" y="1614488"/>
            <a:ext cx="10720077" cy="4195762"/>
          </a:xfrm>
        </p:spPr>
        <p:txBody>
          <a:bodyPr>
            <a:noAutofit/>
          </a:bodyPr>
          <a:lstStyle/>
          <a:p>
            <a:pPr>
              <a:lnSpc>
                <a:spcPct val="107000"/>
              </a:lnSpc>
              <a:spcAft>
                <a:spcPts val="800"/>
              </a:spcAft>
              <a:buFont typeface="Wingdings" panose="05000000000000000000" pitchFamily="2"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Gaps are common in FHR signals due to many factors: poor sensor placement; movement of the mother and </a:t>
            </a:r>
            <a:r>
              <a:rPr lang="en-GB" sz="2400" dirty="0" err="1">
                <a:effectLst/>
                <a:latin typeface="Tahoma" panose="020B0604030504040204" pitchFamily="34" charset="0"/>
                <a:ea typeface="Tahoma" panose="020B0604030504040204" pitchFamily="34" charset="0"/>
                <a:cs typeface="Tahoma" panose="020B0604030504040204" pitchFamily="34" charset="0"/>
              </a:rPr>
              <a:t>fetus</a:t>
            </a:r>
            <a:r>
              <a:rPr lang="en-GB" sz="2400" dirty="0">
                <a:latin typeface="Tahoma" panose="020B0604030504040204" pitchFamily="34" charset="0"/>
                <a:ea typeface="Tahoma" panose="020B0604030504040204" pitchFamily="34" charset="0"/>
                <a:cs typeface="Tahoma" panose="020B0604030504040204" pitchFamily="34" charset="0"/>
              </a:rPr>
              <a:t>;</a:t>
            </a:r>
            <a:r>
              <a:rPr lang="en-GB" sz="2400" dirty="0">
                <a:effectLst/>
                <a:latin typeface="Tahoma" panose="020B0604030504040204" pitchFamily="34" charset="0"/>
                <a:ea typeface="Tahoma" panose="020B0604030504040204" pitchFamily="34" charset="0"/>
                <a:cs typeface="Tahoma" panose="020B0604030504040204" pitchFamily="34" charset="0"/>
              </a:rPr>
              <a:t> common and sudden changes of the signal during decelerations and contractions; limitations of the sensors, etc.</a:t>
            </a:r>
            <a:endParaRPr lang="en-GB" sz="24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buFont typeface="Wingdings" panose="05000000000000000000" pitchFamily="2"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Several methods have been proposed for FHR imputation: </a:t>
            </a:r>
            <a:r>
              <a:rPr lang="en-GB" sz="2400" i="1" dirty="0">
                <a:effectLst/>
                <a:latin typeface="Tahoma" panose="020B0604030504040204" pitchFamily="34" charset="0"/>
                <a:ea typeface="Tahoma" panose="020B0604030504040204" pitchFamily="34" charset="0"/>
                <a:cs typeface="Tahoma" panose="020B0604030504040204" pitchFamily="34" charset="0"/>
              </a:rPr>
              <a:t>Linear Interpolation; Cubic </a:t>
            </a:r>
            <a:r>
              <a:rPr lang="en-GB" sz="2400" i="1" dirty="0">
                <a:latin typeface="Tahoma" panose="020B0604030504040204" pitchFamily="34" charset="0"/>
                <a:ea typeface="Tahoma" panose="020B0604030504040204" pitchFamily="34" charset="0"/>
                <a:cs typeface="Tahoma" panose="020B0604030504040204" pitchFamily="34" charset="0"/>
              </a:rPr>
              <a:t>S</a:t>
            </a:r>
            <a:r>
              <a:rPr lang="en-GB" sz="2400" i="1" dirty="0">
                <a:effectLst/>
                <a:latin typeface="Tahoma" panose="020B0604030504040204" pitchFamily="34" charset="0"/>
                <a:ea typeface="Tahoma" panose="020B0604030504040204" pitchFamily="34" charset="0"/>
                <a:cs typeface="Tahoma" panose="020B0604030504040204" pitchFamily="34" charset="0"/>
              </a:rPr>
              <a:t>pline </a:t>
            </a:r>
            <a:r>
              <a:rPr lang="en-GB" sz="2400" i="1" dirty="0">
                <a:latin typeface="Tahoma" panose="020B0604030504040204" pitchFamily="34" charset="0"/>
                <a:ea typeface="Tahoma" panose="020B0604030504040204" pitchFamily="34" charset="0"/>
                <a:cs typeface="Tahoma" panose="020B0604030504040204" pitchFamily="34" charset="0"/>
              </a:rPr>
              <a:t>I</a:t>
            </a:r>
            <a:r>
              <a:rPr lang="en-GB" sz="2400" i="1" dirty="0">
                <a:effectLst/>
                <a:latin typeface="Tahoma" panose="020B0604030504040204" pitchFamily="34" charset="0"/>
                <a:ea typeface="Tahoma" panose="020B0604030504040204" pitchFamily="34" charset="0"/>
                <a:cs typeface="Tahoma" panose="020B0604030504040204" pitchFamily="34" charset="0"/>
              </a:rPr>
              <a:t>nterpolation; </a:t>
            </a:r>
            <a:r>
              <a:rPr lang="en-GB" sz="2400" i="1" dirty="0">
                <a:latin typeface="Tahoma" panose="020B0604030504040204" pitchFamily="34" charset="0"/>
                <a:ea typeface="Tahoma" panose="020B0604030504040204" pitchFamily="34" charset="0"/>
                <a:cs typeface="Tahoma" panose="020B0604030504040204" pitchFamily="34" charset="0"/>
              </a:rPr>
              <a:t>S</a:t>
            </a:r>
            <a:r>
              <a:rPr lang="en-GB" sz="2400" i="1" dirty="0">
                <a:effectLst/>
                <a:latin typeface="Tahoma" panose="020B0604030504040204" pitchFamily="34" charset="0"/>
                <a:ea typeface="Tahoma" panose="020B0604030504040204" pitchFamily="34" charset="0"/>
                <a:cs typeface="Tahoma" panose="020B0604030504040204" pitchFamily="34" charset="0"/>
              </a:rPr>
              <a:t>parse </a:t>
            </a:r>
            <a:r>
              <a:rPr lang="en-GB" sz="2400" i="1" dirty="0">
                <a:latin typeface="Tahoma" panose="020B0604030504040204" pitchFamily="34" charset="0"/>
                <a:ea typeface="Tahoma" panose="020B0604030504040204" pitchFamily="34" charset="0"/>
                <a:cs typeface="Tahoma" panose="020B0604030504040204" pitchFamily="34" charset="0"/>
              </a:rPr>
              <a:t>R</a:t>
            </a:r>
            <a:r>
              <a:rPr lang="en-GB" sz="2400" i="1" dirty="0">
                <a:effectLst/>
                <a:latin typeface="Tahoma" panose="020B0604030504040204" pitchFamily="34" charset="0"/>
                <a:ea typeface="Tahoma" panose="020B0604030504040204" pitchFamily="34" charset="0"/>
                <a:cs typeface="Tahoma" panose="020B0604030504040204" pitchFamily="34" charset="0"/>
              </a:rPr>
              <a:t>epresentation with Dictionaries; Gaussian processes (GP);</a:t>
            </a:r>
            <a:r>
              <a:rPr lang="en-GB" sz="2400" dirty="0">
                <a:effectLst/>
                <a:latin typeface="Tahoma" panose="020B0604030504040204" pitchFamily="34" charset="0"/>
                <a:ea typeface="Tahoma" panose="020B0604030504040204" pitchFamily="34" charset="0"/>
                <a:cs typeface="Tahoma" panose="020B0604030504040204" pitchFamily="34" charset="0"/>
              </a:rPr>
              <a:t> and others. </a:t>
            </a:r>
            <a:endParaRPr lang="en-GB" sz="24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buFont typeface="Wingdings" panose="05000000000000000000" pitchFamily="2" charset="2"/>
              <a:buChar char="§"/>
            </a:pPr>
            <a:r>
              <a:rPr lang="en-GB" sz="2400" dirty="0">
                <a:effectLst/>
                <a:latin typeface="Tahoma" panose="020B0604030504040204" pitchFamily="34" charset="0"/>
                <a:ea typeface="Tahoma" panose="020B0604030504040204" pitchFamily="34" charset="0"/>
                <a:cs typeface="Tahoma" panose="020B0604030504040204" pitchFamily="34" charset="0"/>
              </a:rPr>
              <a:t>However, the performance of the gap imputation techniques has been evaluated only on small datasets and their effect on classification accuracy has not been investigated.</a:t>
            </a:r>
          </a:p>
        </p:txBody>
      </p:sp>
      <p:sp>
        <p:nvSpPr>
          <p:cNvPr id="13" name="TextBox 12">
            <a:extLst>
              <a:ext uri="{FF2B5EF4-FFF2-40B4-BE49-F238E27FC236}">
                <a16:creationId xmlns:a16="http://schemas.microsoft.com/office/drawing/2014/main" id="{8B73BEB6-8B70-24D8-B455-93A0F342A821}"/>
              </a:ext>
            </a:extLst>
          </p:cNvPr>
          <p:cNvSpPr txBox="1"/>
          <p:nvPr/>
        </p:nvSpPr>
        <p:spPr>
          <a:xfrm>
            <a:off x="489261" y="744230"/>
            <a:ext cx="6019709"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Gap Imputation of the CTG signals </a:t>
            </a:r>
          </a:p>
        </p:txBody>
      </p:sp>
    </p:spTree>
    <p:extLst>
      <p:ext uri="{BB962C8B-B14F-4D97-AF65-F5344CB8AC3E}">
        <p14:creationId xmlns:p14="http://schemas.microsoft.com/office/powerpoint/2010/main" val="122825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up)">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up)">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597114" y="457200"/>
            <a:ext cx="3332629"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Gap imputation</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DDA560D6-6658-8B38-E655-6203243FE7AD}"/>
              </a:ext>
            </a:extLst>
          </p:cNvPr>
          <p:cNvSpPr>
            <a:spLocks noGrp="1"/>
          </p:cNvSpPr>
          <p:nvPr>
            <p:ph type="sldNum" sz="quarter" idx="12"/>
          </p:nvPr>
        </p:nvSpPr>
        <p:spPr/>
        <p:txBody>
          <a:bodyPr/>
          <a:lstStyle/>
          <a:p>
            <a:fld id="{0946259B-8396-46CD-AD42-FDEDA89DA278}" type="slidenum">
              <a:rPr lang="en-US" smtClean="0"/>
              <a:t>17</a:t>
            </a:fld>
            <a:endParaRPr lang="en-US"/>
          </a:p>
        </p:txBody>
      </p:sp>
      <p:sp>
        <p:nvSpPr>
          <p:cNvPr id="13" name="TextBox 12">
            <a:extLst>
              <a:ext uri="{FF2B5EF4-FFF2-40B4-BE49-F238E27FC236}">
                <a16:creationId xmlns:a16="http://schemas.microsoft.com/office/drawing/2014/main" id="{B8F7C080-5B61-39D4-C439-2DAE24993FCA}"/>
              </a:ext>
            </a:extLst>
          </p:cNvPr>
          <p:cNvSpPr txBox="1"/>
          <p:nvPr/>
        </p:nvSpPr>
        <p:spPr>
          <a:xfrm>
            <a:off x="790129" y="3429000"/>
            <a:ext cx="10611742" cy="2985433"/>
          </a:xfrm>
          <a:prstGeom prst="rect">
            <a:avLst/>
          </a:prstGeom>
          <a:noFill/>
        </p:spPr>
        <p:txBody>
          <a:bodyPr wrap="square">
            <a:spAutoFit/>
          </a:bodyPr>
          <a:lstStyle/>
          <a:p>
            <a:pPr marL="342900" indent="-342900" algn="just">
              <a:spcBef>
                <a:spcPts val="600"/>
              </a:spcBef>
              <a:spcAft>
                <a:spcPts val="600"/>
              </a:spcAft>
              <a:buClr>
                <a:srgbClr val="0070C0"/>
              </a:buClr>
              <a:buFont typeface="Wingdings" panose="05000000000000000000" pitchFamily="2" charset="2"/>
              <a:buChar char="§"/>
              <a:tabLst>
                <a:tab pos="182880" algn="l"/>
              </a:tabLst>
            </a:pPr>
            <a:r>
              <a:rPr lang="en-GB" sz="2400" spc="-5" dirty="0">
                <a:effectLst/>
                <a:latin typeface="Tahoma" panose="020B0604030504040204" pitchFamily="34" charset="0"/>
                <a:ea typeface="Tahoma" panose="020B0604030504040204" pitchFamily="34" charset="0"/>
                <a:cs typeface="Tahoma" panose="020B0604030504040204" pitchFamily="34" charset="0"/>
              </a:rPr>
              <a:t>Two aspects of the gap imputation investigated:</a:t>
            </a:r>
            <a:r>
              <a:rPr lang="x-none" sz="2400" spc="-5" dirty="0">
                <a:effectLst/>
                <a:latin typeface="Tahoma" panose="020B0604030504040204" pitchFamily="34" charset="0"/>
                <a:ea typeface="Tahoma" panose="020B0604030504040204" pitchFamily="34" charset="0"/>
                <a:cs typeface="Tahoma" panose="020B0604030504040204" pitchFamily="34" charset="0"/>
              </a:rPr>
              <a:t> </a:t>
            </a:r>
            <a:endParaRPr lang="en-GB" sz="2400" spc="-5" dirty="0">
              <a:effectLst/>
              <a:latin typeface="Tahoma" panose="020B0604030504040204" pitchFamily="34" charset="0"/>
              <a:ea typeface="Tahoma" panose="020B0604030504040204" pitchFamily="34" charset="0"/>
              <a:cs typeface="Tahoma" panose="020B0604030504040204" pitchFamily="34" charset="0"/>
            </a:endParaRPr>
          </a:p>
          <a:p>
            <a:pPr marL="857250" lvl="1" indent="-400050">
              <a:spcBef>
                <a:spcPts val="600"/>
              </a:spcBef>
              <a:spcAft>
                <a:spcPts val="600"/>
              </a:spcAft>
              <a:buClr>
                <a:srgbClr val="0070C0"/>
              </a:buClr>
              <a:buFont typeface="Wingdings" panose="05000000000000000000" pitchFamily="2" charset="2"/>
              <a:buChar char="Ø"/>
              <a:tabLst>
                <a:tab pos="182880" algn="l"/>
              </a:tabLst>
            </a:pPr>
            <a:r>
              <a:rPr lang="x-none" sz="2400" spc="-5" dirty="0">
                <a:solidFill>
                  <a:srgbClr val="C00000"/>
                </a:solidFill>
                <a:effectLst/>
                <a:latin typeface="Tahoma" panose="020B0604030504040204" pitchFamily="34" charset="0"/>
                <a:ea typeface="Tahoma" panose="020B0604030504040204" pitchFamily="34" charset="0"/>
                <a:cs typeface="Tahoma" panose="020B0604030504040204" pitchFamily="34" charset="0"/>
              </a:rPr>
              <a:t>ability to recover artificially introduced gaps</a:t>
            </a:r>
            <a:r>
              <a:rPr lang="en-US" sz="2400" spc="-5" dirty="0">
                <a:solidFill>
                  <a:srgbClr val="C00000"/>
                </a:solidFill>
                <a:effectLst/>
                <a:latin typeface="Tahoma" panose="020B0604030504040204" pitchFamily="34" charset="0"/>
                <a:ea typeface="Tahoma" panose="020B0604030504040204" pitchFamily="34" charset="0"/>
                <a:cs typeface="Tahoma" panose="020B0604030504040204" pitchFamily="34" charset="0"/>
              </a:rPr>
              <a:t>,</a:t>
            </a:r>
            <a:r>
              <a:rPr lang="en-GB" sz="2400" spc="-5"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GB" sz="2400" spc="-5" dirty="0">
                <a:effectLst/>
                <a:latin typeface="Tahoma" panose="020B0604030504040204" pitchFamily="34" charset="0"/>
                <a:ea typeface="Tahoma" panose="020B0604030504040204" pitchFamily="34" charset="0"/>
                <a:cs typeface="Tahoma" panose="020B0604030504040204" pitchFamily="34" charset="0"/>
              </a:rPr>
              <a:t>which is assessed by introducing</a:t>
            </a:r>
            <a:r>
              <a:rPr lang="x-none" sz="2400" spc="-5" dirty="0">
                <a:effectLst/>
                <a:latin typeface="Tahoma" panose="020B0604030504040204" pitchFamily="34" charset="0"/>
                <a:ea typeface="Tahoma" panose="020B0604030504040204" pitchFamily="34" charset="0"/>
                <a:cs typeface="Tahoma" panose="020B0604030504040204" pitchFamily="34" charset="0"/>
              </a:rPr>
              <a:t> artificial gaps with varying gap lengths at various locations in the signal</a:t>
            </a:r>
            <a:r>
              <a:rPr lang="en-US" sz="2400" spc="-5" dirty="0">
                <a:effectLst/>
                <a:latin typeface="Tahoma" panose="020B0604030504040204" pitchFamily="34" charset="0"/>
                <a:ea typeface="Tahoma" panose="020B0604030504040204" pitchFamily="34" charset="0"/>
                <a:cs typeface="Tahoma" panose="020B0604030504040204" pitchFamily="34" charset="0"/>
              </a:rPr>
              <a:t>;</a:t>
            </a:r>
            <a:r>
              <a:rPr lang="x-none" sz="2400" spc="-5" dirty="0">
                <a:effectLst/>
                <a:latin typeface="Tahoma" panose="020B0604030504040204" pitchFamily="34" charset="0"/>
                <a:ea typeface="Tahoma" panose="020B0604030504040204" pitchFamily="34" charset="0"/>
                <a:cs typeface="Tahoma" panose="020B0604030504040204" pitchFamily="34" charset="0"/>
              </a:rPr>
              <a:t> </a:t>
            </a:r>
            <a:endParaRPr lang="en-GB" sz="2400" spc="-5" dirty="0">
              <a:latin typeface="Tahoma" panose="020B0604030504040204" pitchFamily="34" charset="0"/>
              <a:ea typeface="Tahoma" panose="020B0604030504040204" pitchFamily="34" charset="0"/>
              <a:cs typeface="Tahoma" panose="020B0604030504040204" pitchFamily="34" charset="0"/>
            </a:endParaRPr>
          </a:p>
          <a:p>
            <a:pPr marL="857250" lvl="1" indent="-400050">
              <a:spcBef>
                <a:spcPts val="600"/>
              </a:spcBef>
              <a:spcAft>
                <a:spcPts val="600"/>
              </a:spcAft>
              <a:buClr>
                <a:srgbClr val="0070C0"/>
              </a:buClr>
              <a:buFont typeface="Wingdings" panose="05000000000000000000" pitchFamily="2" charset="2"/>
              <a:buChar char="Ø"/>
              <a:tabLst>
                <a:tab pos="182880" algn="l"/>
              </a:tabLst>
            </a:pPr>
            <a:r>
              <a:rPr lang="x-none" sz="2400" spc="-5" dirty="0">
                <a:effectLst/>
                <a:latin typeface="Tahoma" panose="020B0604030504040204" pitchFamily="34" charset="0"/>
                <a:ea typeface="Tahoma" panose="020B0604030504040204" pitchFamily="34" charset="0"/>
                <a:cs typeface="Tahoma" panose="020B0604030504040204" pitchFamily="34" charset="0"/>
              </a:rPr>
              <a:t>the</a:t>
            </a:r>
            <a:r>
              <a:rPr lang="en-GB" sz="2400" spc="-5" dirty="0">
                <a:effectLst/>
                <a:latin typeface="Tahoma" panose="020B0604030504040204" pitchFamily="34" charset="0"/>
                <a:ea typeface="Tahoma" panose="020B0604030504040204" pitchFamily="34" charset="0"/>
                <a:cs typeface="Tahoma" panose="020B0604030504040204" pitchFamily="34" charset="0"/>
              </a:rPr>
              <a:t> </a:t>
            </a:r>
            <a:r>
              <a:rPr lang="en-GB" sz="2400" spc="-5" dirty="0">
                <a:solidFill>
                  <a:srgbClr val="C00000"/>
                </a:solidFill>
                <a:effectLst/>
                <a:latin typeface="Tahoma" panose="020B0604030504040204" pitchFamily="34" charset="0"/>
                <a:ea typeface="Tahoma" panose="020B0604030504040204" pitchFamily="34" charset="0"/>
                <a:cs typeface="Tahoma" panose="020B0604030504040204" pitchFamily="34" charset="0"/>
              </a:rPr>
              <a:t>impact on </a:t>
            </a:r>
            <a:r>
              <a:rPr lang="x-none" sz="2400" spc="-5" dirty="0">
                <a:solidFill>
                  <a:srgbClr val="C00000"/>
                </a:solidFill>
                <a:effectLst/>
                <a:latin typeface="Tahoma" panose="020B0604030504040204" pitchFamily="34" charset="0"/>
                <a:ea typeface="Tahoma" panose="020B0604030504040204" pitchFamily="34" charset="0"/>
                <a:cs typeface="Tahoma" panose="020B0604030504040204" pitchFamily="34" charset="0"/>
              </a:rPr>
              <a:t>the classification performance </a:t>
            </a:r>
            <a:r>
              <a:rPr lang="x-none" sz="2400" spc="-5" dirty="0">
                <a:effectLst/>
                <a:latin typeface="Tahoma" panose="020B0604030504040204" pitchFamily="34" charset="0"/>
                <a:ea typeface="Tahoma" panose="020B0604030504040204" pitchFamily="34" charset="0"/>
                <a:cs typeface="Tahoma" panose="020B0604030504040204" pitchFamily="34" charset="0"/>
              </a:rPr>
              <a:t>of CNN, i.e., to select the imputation </a:t>
            </a:r>
            <a:r>
              <a:rPr lang="en-US" sz="2400" spc="-5" dirty="0">
                <a:effectLst/>
                <a:latin typeface="Tahoma" panose="020B0604030504040204" pitchFamily="34" charset="0"/>
                <a:ea typeface="Tahoma" panose="020B0604030504040204" pitchFamily="34" charset="0"/>
                <a:cs typeface="Tahoma" panose="020B0604030504040204" pitchFamily="34" charset="0"/>
              </a:rPr>
              <a:t>technique</a:t>
            </a:r>
            <a:r>
              <a:rPr lang="x-none" sz="2400" spc="-5" dirty="0">
                <a:effectLst/>
                <a:latin typeface="Tahoma" panose="020B0604030504040204" pitchFamily="34" charset="0"/>
                <a:ea typeface="Tahoma" panose="020B0604030504040204" pitchFamily="34" charset="0"/>
                <a:cs typeface="Tahoma" panose="020B0604030504040204" pitchFamily="34" charset="0"/>
              </a:rPr>
              <a:t> that results in an optimal classification of </a:t>
            </a:r>
            <a:r>
              <a:rPr lang="en-US" sz="2400" spc="-5" dirty="0">
                <a:effectLst/>
                <a:latin typeface="Tahoma" panose="020B0604030504040204" pitchFamily="34" charset="0"/>
                <a:ea typeface="Tahoma" panose="020B0604030504040204" pitchFamily="34" charset="0"/>
                <a:cs typeface="Tahoma" panose="020B0604030504040204" pitchFamily="34" charset="0"/>
              </a:rPr>
              <a:t>births </a:t>
            </a:r>
            <a:r>
              <a:rPr lang="x-none" sz="2400" spc="-5" dirty="0">
                <a:effectLst/>
                <a:latin typeface="Tahoma" panose="020B0604030504040204" pitchFamily="34" charset="0"/>
                <a:ea typeface="Tahoma" panose="020B0604030504040204" pitchFamily="34" charset="0"/>
                <a:cs typeface="Tahoma" panose="020B0604030504040204" pitchFamily="34" charset="0"/>
              </a:rPr>
              <a:t>with </a:t>
            </a:r>
            <a:r>
              <a:rPr lang="en-US" sz="2400" spc="-5" dirty="0">
                <a:effectLst/>
                <a:latin typeface="Tahoma" panose="020B0604030504040204" pitchFamily="34" charset="0"/>
                <a:ea typeface="Tahoma" panose="020B0604030504040204" pitchFamily="34" charset="0"/>
                <a:cs typeface="Tahoma" panose="020B0604030504040204" pitchFamily="34" charset="0"/>
              </a:rPr>
              <a:t>and without </a:t>
            </a:r>
            <a:r>
              <a:rPr lang="x-none" sz="2400" spc="-5" dirty="0">
                <a:effectLst/>
                <a:latin typeface="Tahoma" panose="020B0604030504040204" pitchFamily="34" charset="0"/>
                <a:ea typeface="Tahoma" panose="020B0604030504040204" pitchFamily="34" charset="0"/>
                <a:cs typeface="Tahoma" panose="020B0604030504040204" pitchFamily="34" charset="0"/>
              </a:rPr>
              <a:t>severe compromise.</a:t>
            </a:r>
            <a:endParaRPr lang="en-GB" sz="2400" spc="-5"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E4D58405-3976-F0AD-F90E-6EB30FA21EDF}"/>
              </a:ext>
            </a:extLst>
          </p:cNvPr>
          <p:cNvSpPr txBox="1"/>
          <p:nvPr/>
        </p:nvSpPr>
        <p:spPr>
          <a:xfrm>
            <a:off x="331299" y="1235214"/>
            <a:ext cx="10611741" cy="1938992"/>
          </a:xfrm>
          <a:prstGeom prst="rect">
            <a:avLst/>
          </a:prstGeom>
          <a:noFill/>
        </p:spPr>
        <p:txBody>
          <a:bodyPr wrap="square">
            <a:spAutoFit/>
          </a:bodyPr>
          <a:lstStyle/>
          <a:p>
            <a:pPr marL="800100" lvl="1" indent="-342900">
              <a:spcBef>
                <a:spcPts val="600"/>
              </a:spcBef>
              <a:spcAft>
                <a:spcPts val="600"/>
              </a:spcAft>
              <a:buClr>
                <a:srgbClr val="0070C0"/>
              </a:buClr>
              <a:buFont typeface="Wingdings" panose="05000000000000000000" pitchFamily="2" charset="2"/>
              <a:buChar char="§"/>
              <a:tabLst>
                <a:tab pos="182880" algn="l"/>
              </a:tabLst>
            </a:pPr>
            <a:r>
              <a:rPr lang="en-GB" sz="2400" spc="-5" dirty="0">
                <a:effectLst/>
                <a:latin typeface="Tahoma" panose="020B0604030504040204" pitchFamily="34" charset="0"/>
                <a:ea typeface="Tahoma" panose="020B0604030504040204" pitchFamily="34" charset="0"/>
                <a:cs typeface="Tahoma" panose="020B0604030504040204" pitchFamily="34" charset="0"/>
              </a:rPr>
              <a:t>Gap lengths of 2, 6, 9 and 15 data points considered (1p = 4 sec) for the experiment to simulate </a:t>
            </a:r>
            <a:r>
              <a:rPr lang="en-GB" sz="2400" i="1" spc="-5" dirty="0">
                <a:effectLst/>
                <a:latin typeface="Tahoma" panose="020B0604030504040204" pitchFamily="34" charset="0"/>
                <a:ea typeface="Tahoma" panose="020B0604030504040204" pitchFamily="34" charset="0"/>
                <a:cs typeface="Tahoma" panose="020B0604030504040204" pitchFamily="34" charset="0"/>
              </a:rPr>
              <a:t>short</a:t>
            </a:r>
            <a:r>
              <a:rPr lang="en-GB" sz="2400" spc="-5" dirty="0">
                <a:effectLst/>
                <a:latin typeface="Tahoma" panose="020B0604030504040204" pitchFamily="34" charset="0"/>
                <a:ea typeface="Tahoma" panose="020B0604030504040204" pitchFamily="34" charset="0"/>
                <a:cs typeface="Tahoma" panose="020B0604030504040204" pitchFamily="34" charset="0"/>
              </a:rPr>
              <a:t>, </a:t>
            </a:r>
            <a:r>
              <a:rPr lang="en-GB" sz="2400" i="1" spc="-5" dirty="0">
                <a:effectLst/>
                <a:latin typeface="Tahoma" panose="020B0604030504040204" pitchFamily="34" charset="0"/>
                <a:ea typeface="Tahoma" panose="020B0604030504040204" pitchFamily="34" charset="0"/>
                <a:cs typeface="Tahoma" panose="020B0604030504040204" pitchFamily="34" charset="0"/>
              </a:rPr>
              <a:t>moderate</a:t>
            </a:r>
            <a:r>
              <a:rPr lang="en-GB" sz="2400" spc="-5" dirty="0">
                <a:effectLst/>
                <a:latin typeface="Tahoma" panose="020B0604030504040204" pitchFamily="34" charset="0"/>
                <a:ea typeface="Tahoma" panose="020B0604030504040204" pitchFamily="34" charset="0"/>
                <a:cs typeface="Tahoma" panose="020B0604030504040204" pitchFamily="34" charset="0"/>
              </a:rPr>
              <a:t> and </a:t>
            </a:r>
            <a:r>
              <a:rPr lang="en-GB" sz="2400" i="1" spc="-5" dirty="0">
                <a:effectLst/>
                <a:latin typeface="Tahoma" panose="020B0604030504040204" pitchFamily="34" charset="0"/>
                <a:ea typeface="Tahoma" panose="020B0604030504040204" pitchFamily="34" charset="0"/>
                <a:cs typeface="Tahoma" panose="020B0604030504040204" pitchFamily="34" charset="0"/>
              </a:rPr>
              <a:t>long</a:t>
            </a:r>
            <a:r>
              <a:rPr lang="en-GB" sz="2400" spc="-5" dirty="0">
                <a:effectLst/>
                <a:latin typeface="Tahoma" panose="020B0604030504040204" pitchFamily="34" charset="0"/>
                <a:ea typeface="Tahoma" panose="020B0604030504040204" pitchFamily="34" charset="0"/>
                <a:cs typeface="Tahoma" panose="020B0604030504040204" pitchFamily="34" charset="0"/>
              </a:rPr>
              <a:t> gaps. These gaps are introduced at three locations (</a:t>
            </a:r>
            <a:r>
              <a:rPr lang="en-GB" sz="2400" i="1" spc="-5" dirty="0">
                <a:effectLst/>
                <a:latin typeface="Tahoma" panose="020B0604030504040204" pitchFamily="34" charset="0"/>
                <a:ea typeface="Tahoma" panose="020B0604030504040204" pitchFamily="34" charset="0"/>
                <a:cs typeface="Tahoma" panose="020B0604030504040204" pitchFamily="34" charset="0"/>
              </a:rPr>
              <a:t>start, middle</a:t>
            </a:r>
            <a:r>
              <a:rPr lang="en-GB" sz="2400" spc="-5" dirty="0">
                <a:effectLst/>
                <a:latin typeface="Tahoma" panose="020B0604030504040204" pitchFamily="34" charset="0"/>
                <a:ea typeface="Tahoma" panose="020B0604030504040204" pitchFamily="34" charset="0"/>
                <a:cs typeface="Tahoma" panose="020B0604030504040204" pitchFamily="34" charset="0"/>
              </a:rPr>
              <a:t>, and </a:t>
            </a:r>
            <a:r>
              <a:rPr lang="en-GB" sz="2400" i="1" spc="-5" dirty="0">
                <a:effectLst/>
                <a:latin typeface="Tahoma" panose="020B0604030504040204" pitchFamily="34" charset="0"/>
                <a:ea typeface="Tahoma" panose="020B0604030504040204" pitchFamily="34" charset="0"/>
                <a:cs typeface="Tahoma" panose="020B0604030504040204" pitchFamily="34" charset="0"/>
              </a:rPr>
              <a:t>end</a:t>
            </a:r>
            <a:r>
              <a:rPr lang="en-GB" sz="2400" spc="-5" dirty="0">
                <a:effectLst/>
                <a:latin typeface="Tahoma" panose="020B0604030504040204" pitchFamily="34" charset="0"/>
                <a:ea typeface="Tahoma" panose="020B0604030504040204" pitchFamily="34" charset="0"/>
                <a:cs typeface="Tahoma" panose="020B0604030504040204" pitchFamily="34" charset="0"/>
              </a:rPr>
              <a:t>) to investigate the effect of both gap </a:t>
            </a:r>
            <a:r>
              <a:rPr lang="en-GB" sz="2400" u="sng" spc="-5" dirty="0">
                <a:solidFill>
                  <a:srgbClr val="FF0000"/>
                </a:solidFill>
                <a:effectLst/>
                <a:latin typeface="Tahoma" panose="020B0604030504040204" pitchFamily="34" charset="0"/>
                <a:ea typeface="Tahoma" panose="020B0604030504040204" pitchFamily="34" charset="0"/>
                <a:cs typeface="Tahoma" panose="020B0604030504040204" pitchFamily="34" charset="0"/>
              </a:rPr>
              <a:t>length</a:t>
            </a:r>
            <a:r>
              <a:rPr lang="en-GB" sz="2400" spc="-5"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GB" sz="2400" spc="-5" dirty="0">
                <a:effectLst/>
                <a:latin typeface="Tahoma" panose="020B0604030504040204" pitchFamily="34" charset="0"/>
                <a:ea typeface="Tahoma" panose="020B0604030504040204" pitchFamily="34" charset="0"/>
                <a:cs typeface="Tahoma" panose="020B0604030504040204" pitchFamily="34" charset="0"/>
              </a:rPr>
              <a:t>and </a:t>
            </a:r>
            <a:r>
              <a:rPr lang="en-GB" sz="2400" u="sng" spc="-5" dirty="0">
                <a:solidFill>
                  <a:srgbClr val="FF0000"/>
                </a:solidFill>
                <a:effectLst/>
                <a:latin typeface="Tahoma" panose="020B0604030504040204" pitchFamily="34" charset="0"/>
                <a:ea typeface="Tahoma" panose="020B0604030504040204" pitchFamily="34" charset="0"/>
                <a:cs typeface="Tahoma" panose="020B0604030504040204" pitchFamily="34" charset="0"/>
              </a:rPr>
              <a:t>location</a:t>
            </a:r>
            <a:r>
              <a:rPr lang="en-GB" sz="2400" spc="-5" dirty="0">
                <a:effectLst/>
                <a:latin typeface="Tahoma" panose="020B0604030504040204" pitchFamily="34" charset="0"/>
                <a:ea typeface="Tahoma" panose="020B0604030504040204" pitchFamily="34" charset="0"/>
                <a:cs typeface="Tahoma" panose="020B0604030504040204" pitchFamily="34" charset="0"/>
              </a:rPr>
              <a:t> on the performance of the imputation techniques</a:t>
            </a:r>
          </a:p>
        </p:txBody>
      </p:sp>
    </p:spTree>
    <p:extLst>
      <p:ext uri="{BB962C8B-B14F-4D97-AF65-F5344CB8AC3E}">
        <p14:creationId xmlns:p14="http://schemas.microsoft.com/office/powerpoint/2010/main" val="6375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393879" y="389467"/>
            <a:ext cx="2612499"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Gap imputation</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DDA560D6-6658-8B38-E655-6203243FE7AD}"/>
              </a:ext>
            </a:extLst>
          </p:cNvPr>
          <p:cNvSpPr>
            <a:spLocks noGrp="1"/>
          </p:cNvSpPr>
          <p:nvPr>
            <p:ph type="sldNum" sz="quarter" idx="12"/>
          </p:nvPr>
        </p:nvSpPr>
        <p:spPr/>
        <p:txBody>
          <a:bodyPr/>
          <a:lstStyle/>
          <a:p>
            <a:fld id="{0946259B-8396-46CD-AD42-FDEDA89DA278}" type="slidenum">
              <a:rPr lang="en-US" smtClean="0"/>
              <a:t>18</a:t>
            </a:fld>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C4FC7E6-943C-E0E4-F565-9983AD1E3014}"/>
                  </a:ext>
                </a:extLst>
              </p:cNvPr>
              <p:cNvSpPr txBox="1"/>
              <p:nvPr/>
            </p:nvSpPr>
            <p:spPr>
              <a:xfrm>
                <a:off x="602819" y="1250701"/>
                <a:ext cx="11297827" cy="1423018"/>
              </a:xfrm>
              <a:prstGeom prst="rect">
                <a:avLst/>
              </a:prstGeom>
              <a:noFill/>
            </p:spPr>
            <p:txBody>
              <a:bodyPr wrap="square">
                <a:spAutoFit/>
              </a:bodyPr>
              <a:lstStyle/>
              <a:p>
                <a:pPr marL="400050" indent="-400050" algn="just">
                  <a:lnSpc>
                    <a:spcPct val="95000"/>
                  </a:lnSpc>
                  <a:spcAft>
                    <a:spcPts val="600"/>
                  </a:spcAft>
                  <a:buClr>
                    <a:srgbClr val="0070C0"/>
                  </a:buClr>
                  <a:buFont typeface="Wingdings" panose="05000000000000000000" pitchFamily="2" charset="2"/>
                  <a:buChar char="§"/>
                  <a:tabLst>
                    <a:tab pos="182880" algn="l"/>
                  </a:tabLst>
                </a:pPr>
                <a:r>
                  <a:rPr lang="en-GB" sz="2400" i="1" spc="-5" dirty="0">
                    <a:effectLst/>
                    <a:latin typeface="Tahoma" panose="020B0604030504040204" pitchFamily="34" charset="0"/>
                    <a:ea typeface="Tahoma" panose="020B0604030504040204" pitchFamily="34" charset="0"/>
                    <a:cs typeface="Tahoma" panose="020B0604030504040204" pitchFamily="34" charset="0"/>
                  </a:rPr>
                  <a:t>Linear Interpolation</a:t>
                </a:r>
                <a:r>
                  <a:rPr lang="en-GB" sz="2400" spc="-5" dirty="0">
                    <a:effectLst/>
                    <a:latin typeface="Tahoma" panose="020B0604030504040204" pitchFamily="34" charset="0"/>
                    <a:ea typeface="Tahoma" panose="020B0604030504040204" pitchFamily="34" charset="0"/>
                    <a:cs typeface="Tahoma" panose="020B0604030504040204" pitchFamily="34" charset="0"/>
                  </a:rPr>
                  <a:t>: - </a:t>
                </a:r>
                <a:r>
                  <a:rPr lang="x-none" sz="2400" spc="-5" dirty="0">
                    <a:effectLst/>
                    <a:latin typeface="Tahoma" panose="020B0604030504040204" pitchFamily="34" charset="0"/>
                    <a:ea typeface="Tahoma" panose="020B0604030504040204" pitchFamily="34" charset="0"/>
                    <a:cs typeface="Tahoma" panose="020B0604030504040204" pitchFamily="34" charset="0"/>
                  </a:rPr>
                  <a:t>fitting a Linear regression on the available data points, and </a:t>
                </a:r>
                <a:r>
                  <a:rPr lang="en-GB" sz="2400" spc="-5" dirty="0">
                    <a:effectLst/>
                    <a:latin typeface="Tahoma" panose="020B0604030504040204" pitchFamily="34" charset="0"/>
                    <a:ea typeface="Tahoma" panose="020B0604030504040204" pitchFamily="34" charset="0"/>
                    <a:cs typeface="Tahoma" panose="020B0604030504040204" pitchFamily="34" charset="0"/>
                  </a:rPr>
                  <a:t>the fitted line is used </a:t>
                </a:r>
                <a:r>
                  <a:rPr lang="x-none" sz="2400" spc="-5" dirty="0">
                    <a:effectLst/>
                    <a:latin typeface="Tahoma" panose="020B0604030504040204" pitchFamily="34" charset="0"/>
                    <a:ea typeface="Tahoma" panose="020B0604030504040204" pitchFamily="34" charset="0"/>
                    <a:cs typeface="Tahoma" panose="020B0604030504040204" pitchFamily="34" charset="0"/>
                  </a:rPr>
                  <a:t>to estimate </a:t>
                </a:r>
                <a:r>
                  <a:rPr lang="en-GB" sz="2400" spc="-5" dirty="0">
                    <a:effectLst/>
                    <a:latin typeface="Tahoma" panose="020B0604030504040204" pitchFamily="34" charset="0"/>
                    <a:ea typeface="Tahoma" panose="020B0604030504040204" pitchFamily="34" charset="0"/>
                    <a:cs typeface="Tahoma" panose="020B0604030504040204" pitchFamily="34" charset="0"/>
                  </a:rPr>
                  <a:t>the</a:t>
                </a:r>
                <a:r>
                  <a:rPr lang="x-none" sz="2400" spc="-5" dirty="0">
                    <a:effectLst/>
                    <a:latin typeface="Tahoma" panose="020B0604030504040204" pitchFamily="34" charset="0"/>
                    <a:ea typeface="Tahoma" panose="020B0604030504040204" pitchFamily="34" charset="0"/>
                    <a:cs typeface="Tahoma" panose="020B0604030504040204" pitchFamily="34" charset="0"/>
                  </a:rPr>
                  <a:t> value</a:t>
                </a:r>
                <a:r>
                  <a:rPr lang="en-GB" sz="2400" spc="-5" dirty="0">
                    <a:effectLst/>
                    <a:latin typeface="Tahoma" panose="020B0604030504040204" pitchFamily="34" charset="0"/>
                    <a:ea typeface="Tahoma" panose="020B0604030504040204" pitchFamily="34" charset="0"/>
                    <a:cs typeface="Tahoma" panose="020B0604030504040204" pitchFamily="34" charset="0"/>
                  </a:rPr>
                  <a:t>s of the missing</a:t>
                </a:r>
                <a:r>
                  <a:rPr lang="x-none" sz="2400" spc="-5" dirty="0">
                    <a:effectLst/>
                    <a:latin typeface="Tahoma" panose="020B0604030504040204" pitchFamily="34" charset="0"/>
                    <a:ea typeface="Tahoma" panose="020B0604030504040204" pitchFamily="34" charset="0"/>
                    <a:cs typeface="Tahoma" panose="020B0604030504040204" pitchFamily="34" charset="0"/>
                  </a:rPr>
                  <a:t> points in the ga</a:t>
                </a:r>
                <a:r>
                  <a:rPr lang="en-GB" sz="2400" spc="-5" dirty="0" err="1">
                    <a:effectLst/>
                    <a:latin typeface="Tahoma" panose="020B0604030504040204" pitchFamily="34" charset="0"/>
                    <a:ea typeface="Tahoma" panose="020B0604030504040204" pitchFamily="34" charset="0"/>
                    <a:cs typeface="Tahoma" panose="020B0604030504040204" pitchFamily="34" charset="0"/>
                  </a:rPr>
                  <a:t>ps</a:t>
                </a:r>
                <a:r>
                  <a:rPr lang="en-GB" sz="2000" spc="-5" dirty="0">
                    <a:effectLst/>
                    <a:latin typeface="Tahoma" panose="020B0604030504040204" pitchFamily="34" charset="0"/>
                    <a:ea typeface="Tahoma" panose="020B0604030504040204" pitchFamily="34" charset="0"/>
                    <a:cs typeface="Tahoma" panose="020B0604030504040204" pitchFamily="34" charset="0"/>
                  </a:rPr>
                  <a:t>        </a:t>
                </a:r>
                <a:r>
                  <a:rPr lang="en-GB"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GB" sz="2000" i="1">
                            <a:effectLst/>
                            <a:latin typeface="Cambria Math" panose="02040503050406030204" pitchFamily="18" charset="0"/>
                          </a:rPr>
                        </m:ctrlPr>
                      </m:sSubPr>
                      <m:e>
                        <m:r>
                          <m:rPr>
                            <m:nor/>
                          </m:rPr>
                          <a:rPr lang="en-GB" sz="2000">
                            <a:effectLst/>
                            <a:latin typeface="Tahoma" panose="020B0604030504040204" pitchFamily="34" charset="0"/>
                            <a:ea typeface="Tahoma" panose="020B0604030504040204" pitchFamily="34" charset="0"/>
                            <a:cs typeface="Tahoma" panose="020B0604030504040204" pitchFamily="34" charset="0"/>
                          </a:rPr>
                          <m:t>Y</m:t>
                        </m:r>
                      </m:e>
                      <m:sub>
                        <m:r>
                          <m:rPr>
                            <m:nor/>
                          </m:rPr>
                          <a:rPr lang="en-GB" sz="2000">
                            <a:effectLst/>
                            <a:latin typeface="Tahoma" panose="020B0604030504040204" pitchFamily="34" charset="0"/>
                            <a:ea typeface="Tahoma" panose="020B0604030504040204" pitchFamily="34" charset="0"/>
                            <a:cs typeface="Tahoma" panose="020B0604030504040204" pitchFamily="34" charset="0"/>
                          </a:rPr>
                          <m:t>k</m:t>
                        </m:r>
                      </m:sub>
                    </m:sSub>
                    <m:r>
                      <m:rPr>
                        <m:nor/>
                      </m:rPr>
                      <a:rPr lang="en-GB" sz="2000">
                        <a:effectLst/>
                        <a:latin typeface="Tahoma" panose="020B0604030504040204" pitchFamily="34" charset="0"/>
                        <a:ea typeface="Tahoma" panose="020B0604030504040204" pitchFamily="34" charset="0"/>
                        <a:cs typeface="Tahoma" panose="020B0604030504040204" pitchFamily="34" charset="0"/>
                      </a:rPr>
                      <m:t>= </m:t>
                    </m:r>
                    <m:sSub>
                      <m:sSubPr>
                        <m:ctrlPr>
                          <a:rPr lang="en-GB" sz="2000" i="1">
                            <a:effectLst/>
                            <a:latin typeface="Cambria Math" panose="02040503050406030204" pitchFamily="18" charset="0"/>
                          </a:rPr>
                        </m:ctrlPr>
                      </m:sSubPr>
                      <m:e>
                        <m:r>
                          <m:rPr>
                            <m:nor/>
                          </m:rPr>
                          <a:rPr lang="en-GB" sz="2000">
                            <a:effectLst/>
                            <a:latin typeface="Tahoma" panose="020B0604030504040204" pitchFamily="34" charset="0"/>
                            <a:ea typeface="Tahoma" panose="020B0604030504040204" pitchFamily="34" charset="0"/>
                            <a:cs typeface="Tahoma" panose="020B0604030504040204" pitchFamily="34" charset="0"/>
                          </a:rPr>
                          <m:t>β</m:t>
                        </m:r>
                      </m:e>
                      <m:sub>
                        <m:r>
                          <m:rPr>
                            <m:nor/>
                          </m:rPr>
                          <a:rPr lang="en-GB" sz="2000">
                            <a:effectLst/>
                            <a:latin typeface="Tahoma" panose="020B0604030504040204" pitchFamily="34" charset="0"/>
                            <a:ea typeface="Tahoma" panose="020B0604030504040204" pitchFamily="34" charset="0"/>
                            <a:cs typeface="Tahoma" panose="020B0604030504040204" pitchFamily="34" charset="0"/>
                          </a:rPr>
                          <m:t>0</m:t>
                        </m:r>
                      </m:sub>
                    </m:sSub>
                    <m:r>
                      <m:rPr>
                        <m:nor/>
                      </m:rPr>
                      <a:rPr lang="en-GB" sz="2000">
                        <a:effectLst/>
                        <a:latin typeface="Tahoma" panose="020B0604030504040204" pitchFamily="34" charset="0"/>
                        <a:ea typeface="Tahoma" panose="020B0604030504040204" pitchFamily="34" charset="0"/>
                        <a:cs typeface="Tahoma" panose="020B0604030504040204" pitchFamily="34" charset="0"/>
                      </a:rPr>
                      <m:t>+</m:t>
                    </m:r>
                    <m:nary>
                      <m:naryPr>
                        <m:chr m:val="∑"/>
                        <m:grow m:val="on"/>
                        <m:ctrlPr>
                          <a:rPr lang="en-GB" sz="2000" i="1">
                            <a:effectLst/>
                            <a:latin typeface="Cambria Math" panose="02040503050406030204" pitchFamily="18" charset="0"/>
                          </a:rPr>
                        </m:ctrlPr>
                      </m:naryPr>
                      <m:sub>
                        <m:r>
                          <m:rPr>
                            <m:nor/>
                          </m:rPr>
                          <a:rPr lang="en-GB" sz="2000">
                            <a:effectLst/>
                            <a:latin typeface="Tahoma" panose="020B0604030504040204" pitchFamily="34" charset="0"/>
                            <a:ea typeface="Tahoma" panose="020B0604030504040204" pitchFamily="34" charset="0"/>
                            <a:cs typeface="Tahoma" panose="020B0604030504040204" pitchFamily="34" charset="0"/>
                          </a:rPr>
                          <m:t>k</m:t>
                        </m:r>
                        <m:r>
                          <m:rPr>
                            <m:nor/>
                          </m:rPr>
                          <a:rPr lang="en-GB" sz="2000">
                            <a:effectLst/>
                            <a:latin typeface="Tahoma" panose="020B0604030504040204" pitchFamily="34" charset="0"/>
                            <a:ea typeface="Tahoma" panose="020B0604030504040204" pitchFamily="34" charset="0"/>
                            <a:cs typeface="Tahoma" panose="020B0604030504040204" pitchFamily="34" charset="0"/>
                          </a:rPr>
                          <m:t>=1</m:t>
                        </m:r>
                      </m:sub>
                      <m:sup>
                        <m:r>
                          <m:rPr>
                            <m:nor/>
                          </m:rPr>
                          <a:rPr lang="en-GB" sz="2000">
                            <a:effectLst/>
                            <a:latin typeface="Tahoma" panose="020B0604030504040204" pitchFamily="34" charset="0"/>
                            <a:ea typeface="Tahoma" panose="020B0604030504040204" pitchFamily="34" charset="0"/>
                            <a:cs typeface="Tahoma" panose="020B0604030504040204" pitchFamily="34" charset="0"/>
                          </a:rPr>
                          <m:t>n</m:t>
                        </m:r>
                      </m:sup>
                      <m:e>
                        <m:sSub>
                          <m:sSubPr>
                            <m:ctrlPr>
                              <a:rPr lang="en-GB" sz="2000" i="1">
                                <a:effectLst/>
                                <a:latin typeface="Cambria Math" panose="02040503050406030204" pitchFamily="18" charset="0"/>
                              </a:rPr>
                            </m:ctrlPr>
                          </m:sSubPr>
                          <m:e>
                            <m:r>
                              <m:rPr>
                                <m:nor/>
                              </m:rPr>
                              <a:rPr lang="en-GB" sz="2000">
                                <a:effectLst/>
                                <a:latin typeface="Tahoma" panose="020B0604030504040204" pitchFamily="34" charset="0"/>
                                <a:ea typeface="Tahoma" panose="020B0604030504040204" pitchFamily="34" charset="0"/>
                                <a:cs typeface="Tahoma" panose="020B0604030504040204" pitchFamily="34" charset="0"/>
                              </a:rPr>
                              <m:t>β</m:t>
                            </m:r>
                          </m:e>
                          <m:sub>
                            <m:r>
                              <m:rPr>
                                <m:nor/>
                              </m:rPr>
                              <a:rPr lang="en-GB" sz="2000">
                                <a:effectLst/>
                                <a:latin typeface="Tahoma" panose="020B0604030504040204" pitchFamily="34" charset="0"/>
                                <a:ea typeface="Tahoma" panose="020B0604030504040204" pitchFamily="34" charset="0"/>
                                <a:cs typeface="Tahoma" panose="020B0604030504040204" pitchFamily="34" charset="0"/>
                              </a:rPr>
                              <m:t>k</m:t>
                            </m:r>
                          </m:sub>
                        </m:sSub>
                      </m:e>
                    </m:nary>
                    <m:sSub>
                      <m:sSubPr>
                        <m:ctrlPr>
                          <a:rPr lang="en-GB" sz="2000" i="1">
                            <a:effectLst/>
                            <a:latin typeface="Cambria Math" panose="02040503050406030204" pitchFamily="18" charset="0"/>
                          </a:rPr>
                        </m:ctrlPr>
                      </m:sSubPr>
                      <m:e>
                        <m:r>
                          <m:rPr>
                            <m:nor/>
                          </m:rPr>
                          <a:rPr lang="en-GB" sz="2000">
                            <a:effectLst/>
                            <a:latin typeface="Tahoma" panose="020B0604030504040204" pitchFamily="34" charset="0"/>
                            <a:ea typeface="Tahoma" panose="020B0604030504040204" pitchFamily="34" charset="0"/>
                            <a:cs typeface="Tahoma" panose="020B0604030504040204" pitchFamily="34" charset="0"/>
                          </a:rPr>
                          <m:t>x</m:t>
                        </m:r>
                      </m:e>
                      <m:sub>
                        <m:r>
                          <m:rPr>
                            <m:nor/>
                          </m:rPr>
                          <a:rPr lang="en-GB" sz="2000">
                            <a:effectLst/>
                            <a:latin typeface="Tahoma" panose="020B0604030504040204" pitchFamily="34" charset="0"/>
                            <a:ea typeface="Tahoma" panose="020B0604030504040204" pitchFamily="34" charset="0"/>
                            <a:cs typeface="Tahoma" panose="020B0604030504040204" pitchFamily="34" charset="0"/>
                          </a:rPr>
                          <m:t>k</m:t>
                        </m:r>
                      </m:sub>
                    </m:sSub>
                    <m:r>
                      <m:rPr>
                        <m:nor/>
                      </m:rPr>
                      <a:rPr lang="en-GB" sz="2000">
                        <a:effectLst/>
                        <a:latin typeface="Tahoma" panose="020B0604030504040204" pitchFamily="34" charset="0"/>
                        <a:ea typeface="Tahoma" panose="020B0604030504040204" pitchFamily="34" charset="0"/>
                        <a:cs typeface="Tahoma" panose="020B0604030504040204" pitchFamily="34" charset="0"/>
                      </a:rPr>
                      <m:t>+ </m:t>
                    </m:r>
                    <m:r>
                      <m:rPr>
                        <m:nor/>
                      </m:rPr>
                      <a:rPr lang="en-GB" sz="2000">
                        <a:effectLst/>
                        <a:latin typeface="Tahoma" panose="020B0604030504040204" pitchFamily="34" charset="0"/>
                        <a:ea typeface="Tahoma" panose="020B0604030504040204" pitchFamily="34" charset="0"/>
                        <a:cs typeface="Tahoma" panose="020B0604030504040204" pitchFamily="34" charset="0"/>
                      </a:rPr>
                      <m:t>ε</m:t>
                    </m:r>
                  </m:oMath>
                </a14:m>
                <a:endParaRPr lang="en-GB" sz="20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9C4FC7E6-943C-E0E4-F565-9983AD1E3014}"/>
                  </a:ext>
                </a:extLst>
              </p:cNvPr>
              <p:cNvSpPr txBox="1">
                <a:spLocks noRot="1" noChangeAspect="1" noMove="1" noResize="1" noEditPoints="1" noAdjustHandles="1" noChangeArrowheads="1" noChangeShapeType="1" noTextEdit="1"/>
              </p:cNvSpPr>
              <p:nvPr/>
            </p:nvSpPr>
            <p:spPr>
              <a:xfrm>
                <a:off x="602819" y="1250701"/>
                <a:ext cx="11297827" cy="1423018"/>
              </a:xfrm>
              <a:prstGeom prst="rect">
                <a:avLst/>
              </a:prstGeom>
              <a:blipFill>
                <a:blip r:embed="rId2"/>
                <a:stretch>
                  <a:fillRect l="-756" t="-4701" r="-8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A0C2F59-F81C-AECC-D3F4-5D8B3FD89924}"/>
                  </a:ext>
                </a:extLst>
              </p:cNvPr>
              <p:cNvSpPr txBox="1"/>
              <p:nvPr/>
            </p:nvSpPr>
            <p:spPr>
              <a:xfrm>
                <a:off x="522894" y="2661141"/>
                <a:ext cx="11377752" cy="1554272"/>
              </a:xfrm>
              <a:prstGeom prst="rect">
                <a:avLst/>
              </a:prstGeom>
              <a:noFill/>
            </p:spPr>
            <p:txBody>
              <a:bodyPr wrap="square">
                <a:spAutoFit/>
              </a:bodyPr>
              <a:lstStyle/>
              <a:p>
                <a:pPr marL="400050" indent="-400050" algn="just">
                  <a:lnSpc>
                    <a:spcPct val="95000"/>
                  </a:lnSpc>
                  <a:spcAft>
                    <a:spcPts val="600"/>
                  </a:spcAft>
                  <a:buClr>
                    <a:srgbClr val="0070C0"/>
                  </a:buClr>
                  <a:buFont typeface="Wingdings" panose="05000000000000000000" pitchFamily="2" charset="2"/>
                  <a:buChar char="§"/>
                  <a:tabLst>
                    <a:tab pos="182880" algn="l"/>
                  </a:tabLst>
                </a:pPr>
                <a:r>
                  <a:rPr lang="en-GB" sz="2400" i="1" spc="-5" dirty="0">
                    <a:effectLst/>
                    <a:latin typeface="Tahoma" panose="020B0604030504040204" pitchFamily="34" charset="0"/>
                    <a:ea typeface="Tahoma" panose="020B0604030504040204" pitchFamily="34" charset="0"/>
                    <a:cs typeface="Tahoma" panose="020B0604030504040204" pitchFamily="34" charset="0"/>
                  </a:rPr>
                  <a:t>Autoregression</a:t>
                </a:r>
                <a:r>
                  <a:rPr lang="en-GB" sz="2400" spc="-5" dirty="0">
                    <a:effectLst/>
                    <a:latin typeface="Tahoma" panose="020B0604030504040204" pitchFamily="34" charset="0"/>
                    <a:ea typeface="Tahoma" panose="020B0604030504040204" pitchFamily="34" charset="0"/>
                    <a:cs typeface="Tahoma" panose="020B0604030504040204" pitchFamily="34" charset="0"/>
                  </a:rPr>
                  <a:t>: </a:t>
                </a:r>
                <a:r>
                  <a:rPr lang="en-GB" sz="2400" dirty="0">
                    <a:latin typeface="Tahoma" panose="020B0604030504040204" pitchFamily="34" charset="0"/>
                    <a:ea typeface="Tahoma" panose="020B0604030504040204" pitchFamily="34" charset="0"/>
                    <a:cs typeface="Tahoma" panose="020B0604030504040204" pitchFamily="34" charset="0"/>
                  </a:rPr>
                  <a:t>multiple linear regression modelling technique that predicts the signal at a given time step n based on the signal values from the previous sample steps. The number of prior samples used for the prediction determines the order of the model (r)		</a:t>
                </a:r>
                <a:r>
                  <a:rPr lang="en-GB" sz="2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GB" sz="2800" i="1">
                            <a:latin typeface="Cambria Math" panose="02040503050406030204" pitchFamily="18" charset="0"/>
                          </a:rPr>
                        </m:ctrlPr>
                      </m:sSubPr>
                      <m:e>
                        <m:r>
                          <a:rPr lang="en-GB" sz="2800" i="1">
                            <a:latin typeface="Cambria Math" panose="02040503050406030204" pitchFamily="18" charset="0"/>
                          </a:rPr>
                          <m:t>𝑦</m:t>
                        </m:r>
                      </m:e>
                      <m:sub>
                        <m:r>
                          <a:rPr lang="en-GB" sz="2800" i="1">
                            <a:latin typeface="Cambria Math" panose="02040503050406030204" pitchFamily="18" charset="0"/>
                          </a:rPr>
                          <m:t>𝑛</m:t>
                        </m:r>
                      </m:sub>
                    </m:sSub>
                    <m:r>
                      <a:rPr lang="en-GB" sz="2800">
                        <a:latin typeface="Cambria Math" panose="02040503050406030204" pitchFamily="18" charset="0"/>
                      </a:rPr>
                      <m:t>=</m:t>
                    </m:r>
                    <m:nary>
                      <m:naryPr>
                        <m:chr m:val="∑"/>
                        <m:grow m:val="on"/>
                        <m:ctrlPr>
                          <a:rPr lang="en-GB" sz="2800" i="1">
                            <a:latin typeface="Cambria Math" panose="02040503050406030204" pitchFamily="18" charset="0"/>
                          </a:rPr>
                        </m:ctrlPr>
                      </m:naryPr>
                      <m:sub>
                        <m:r>
                          <a:rPr lang="en-GB" sz="2800" i="1">
                            <a:latin typeface="Cambria Math" panose="02040503050406030204" pitchFamily="18" charset="0"/>
                          </a:rPr>
                          <m:t>𝑘</m:t>
                        </m:r>
                        <m:r>
                          <a:rPr lang="en-GB" sz="2800">
                            <a:latin typeface="Cambria Math" panose="02040503050406030204" pitchFamily="18" charset="0"/>
                          </a:rPr>
                          <m:t>=0</m:t>
                        </m:r>
                      </m:sub>
                      <m:sup>
                        <m:r>
                          <a:rPr lang="en-GB" sz="2800" i="1">
                            <a:latin typeface="Cambria Math" panose="02040503050406030204" pitchFamily="18" charset="0"/>
                          </a:rPr>
                          <m:t>𝑟</m:t>
                        </m:r>
                      </m:sup>
                      <m:e>
                        <m:sSub>
                          <m:sSubPr>
                            <m:ctrlPr>
                              <a:rPr lang="en-GB" sz="2800" i="1">
                                <a:latin typeface="Cambria Math" panose="02040503050406030204" pitchFamily="18" charset="0"/>
                              </a:rPr>
                            </m:ctrlPr>
                          </m:sSubPr>
                          <m:e>
                            <m:r>
                              <a:rPr lang="en-GB" sz="2800" i="1">
                                <a:latin typeface="Cambria Math" panose="02040503050406030204" pitchFamily="18" charset="0"/>
                              </a:rPr>
                              <m:t>𝛽</m:t>
                            </m:r>
                          </m:e>
                          <m:sub>
                            <m:r>
                              <a:rPr lang="en-GB" sz="2800" i="1">
                                <a:latin typeface="Cambria Math" panose="02040503050406030204" pitchFamily="18" charset="0"/>
                              </a:rPr>
                              <m:t>𝑘</m:t>
                            </m:r>
                          </m:sub>
                        </m:sSub>
                      </m:e>
                    </m:nary>
                    <m:sSub>
                      <m:sSubPr>
                        <m:ctrlPr>
                          <a:rPr lang="en-GB" sz="2800" i="1">
                            <a:latin typeface="Cambria Math" panose="02040503050406030204" pitchFamily="18" charset="0"/>
                          </a:rPr>
                        </m:ctrlPr>
                      </m:sSubPr>
                      <m:e>
                        <m:r>
                          <a:rPr lang="en-GB" sz="2800" i="1">
                            <a:latin typeface="Cambria Math" panose="02040503050406030204" pitchFamily="18" charset="0"/>
                          </a:rPr>
                          <m:t>𝑦</m:t>
                        </m:r>
                      </m:e>
                      <m:sub>
                        <m:r>
                          <a:rPr lang="en-GB" sz="2800" i="1">
                            <a:latin typeface="Cambria Math" panose="02040503050406030204" pitchFamily="18" charset="0"/>
                          </a:rPr>
                          <m:t>𝑛</m:t>
                        </m:r>
                        <m:r>
                          <a:rPr lang="en-GB" sz="2800" i="1">
                            <a:latin typeface="Cambria Math" panose="02040503050406030204" pitchFamily="18" charset="0"/>
                          </a:rPr>
                          <m:t>−</m:t>
                        </m:r>
                        <m:r>
                          <a:rPr lang="en-GB" sz="2800" i="1">
                            <a:latin typeface="Cambria Math" panose="02040503050406030204" pitchFamily="18" charset="0"/>
                          </a:rPr>
                          <m:t>𝑟</m:t>
                        </m:r>
                      </m:sub>
                    </m:sSub>
                    <m:r>
                      <a:rPr lang="en-GB" sz="2800">
                        <a:latin typeface="Cambria Math" panose="02040503050406030204" pitchFamily="18" charset="0"/>
                      </a:rPr>
                      <m:t>+ </m:t>
                    </m:r>
                    <m:sSub>
                      <m:sSubPr>
                        <m:ctrlPr>
                          <a:rPr lang="en-GB" sz="2800" i="1">
                            <a:latin typeface="Cambria Math" panose="02040503050406030204" pitchFamily="18" charset="0"/>
                          </a:rPr>
                        </m:ctrlPr>
                      </m:sSubPr>
                      <m:e>
                        <m:r>
                          <a:rPr lang="en-GB" sz="2800" i="1">
                            <a:latin typeface="Cambria Math" panose="02040503050406030204" pitchFamily="18" charset="0"/>
                          </a:rPr>
                          <m:t>𝑢</m:t>
                        </m:r>
                      </m:e>
                      <m:sub>
                        <m:r>
                          <a:rPr lang="en-GB" sz="2800" i="1">
                            <a:latin typeface="Cambria Math" panose="02040503050406030204" pitchFamily="18" charset="0"/>
                          </a:rPr>
                          <m:t>𝑡</m:t>
                        </m:r>
                      </m:sub>
                    </m:sSub>
                  </m:oMath>
                </a14:m>
                <a:r>
                  <a:rPr lang="en-GB" sz="2800"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15" name="TextBox 14">
                <a:extLst>
                  <a:ext uri="{FF2B5EF4-FFF2-40B4-BE49-F238E27FC236}">
                    <a16:creationId xmlns:a16="http://schemas.microsoft.com/office/drawing/2014/main" id="{0A0C2F59-F81C-AECC-D3F4-5D8B3FD89924}"/>
                  </a:ext>
                </a:extLst>
              </p:cNvPr>
              <p:cNvSpPr txBox="1">
                <a:spLocks noRot="1" noChangeAspect="1" noMove="1" noResize="1" noEditPoints="1" noAdjustHandles="1" noChangeArrowheads="1" noChangeShapeType="1" noTextEdit="1"/>
              </p:cNvSpPr>
              <p:nvPr/>
            </p:nvSpPr>
            <p:spPr>
              <a:xfrm>
                <a:off x="522894" y="2661141"/>
                <a:ext cx="11377752" cy="1554272"/>
              </a:xfrm>
              <a:prstGeom prst="rect">
                <a:avLst/>
              </a:prstGeom>
              <a:blipFill>
                <a:blip r:embed="rId3"/>
                <a:stretch>
                  <a:fillRect l="-750" t="-4314" r="-804"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93F4C25-1273-5E48-1D7A-ADE7D7AA820B}"/>
                  </a:ext>
                </a:extLst>
              </p:cNvPr>
              <p:cNvSpPr txBox="1"/>
              <p:nvPr/>
            </p:nvSpPr>
            <p:spPr>
              <a:xfrm>
                <a:off x="522893" y="4368222"/>
                <a:ext cx="11377751" cy="2321213"/>
              </a:xfrm>
              <a:prstGeom prst="rect">
                <a:avLst/>
              </a:prstGeom>
              <a:noFill/>
            </p:spPr>
            <p:txBody>
              <a:bodyPr wrap="square">
                <a:spAutoFit/>
              </a:bodyPr>
              <a:lstStyle/>
              <a:p>
                <a:pPr marL="400050" indent="-400050">
                  <a:buClr>
                    <a:srgbClr val="0070C0"/>
                  </a:buClr>
                  <a:buFont typeface="Wingdings" panose="05000000000000000000" pitchFamily="2" charset="2"/>
                  <a:buChar char="§"/>
                </a:pPr>
                <a:r>
                  <a:rPr lang="en-GB" sz="2400" i="1" spc="-5" dirty="0">
                    <a:effectLst/>
                    <a:latin typeface="Tahoma" panose="020B0604030504040204" pitchFamily="34" charset="0"/>
                    <a:ea typeface="Tahoma" panose="020B0604030504040204" pitchFamily="34" charset="0"/>
                    <a:cs typeface="Tahoma" panose="020B0604030504040204" pitchFamily="34" charset="0"/>
                  </a:rPr>
                  <a:t>Gaussian Process</a:t>
                </a:r>
                <a:r>
                  <a:rPr lang="en-GB" sz="2400" spc="-5" dirty="0">
                    <a:effectLst/>
                    <a:latin typeface="Tahoma" panose="020B0604030504040204" pitchFamily="34" charset="0"/>
                    <a:ea typeface="Tahoma" panose="020B0604030504040204" pitchFamily="34" charset="0"/>
                    <a:cs typeface="Tahoma" panose="020B0604030504040204" pitchFamily="34" charset="0"/>
                  </a:rPr>
                  <a:t>: </a:t>
                </a:r>
                <a:r>
                  <a:rPr lang="en-GB" sz="2400" dirty="0">
                    <a:effectLst/>
                    <a:latin typeface="Tahoma" panose="020B0604030504040204" pitchFamily="34" charset="0"/>
                    <a:ea typeface="Tahoma" panose="020B0604030504040204" pitchFamily="34" charset="0"/>
                    <a:cs typeface="Tahoma" panose="020B0604030504040204" pitchFamily="34" charset="0"/>
                  </a:rPr>
                  <a:t>collection of random variables, any finite number of which have a joint multivariate Gaussian distribution </a:t>
                </a:r>
                <a:r>
                  <a:rPr lang="en-GB" sz="24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m:rPr>
                        <m:sty m:val="p"/>
                      </m:rPr>
                      <a:rPr lang="en-GB" sz="2400" smtClean="0">
                        <a:effectLst/>
                        <a:latin typeface="Cambria Math" panose="02040503050406030204" pitchFamily="18" charset="0"/>
                        <a:ea typeface="SimSun" panose="02010600030101010101" pitchFamily="2" charset="-122"/>
                        <a:cs typeface="Times New Roman" panose="02020603050405020304" pitchFamily="18" charset="0"/>
                      </a:rPr>
                      <m:t>P</m:t>
                    </m:r>
                    <m:r>
                      <a:rPr lang="en-GB" sz="2400" smtClean="0">
                        <a:effectLst/>
                        <a:latin typeface="Cambria Math" panose="02040503050406030204" pitchFamily="18" charset="0"/>
                        <a:ea typeface="SimSun" panose="02010600030101010101" pitchFamily="2" charset="-122"/>
                        <a:cs typeface="Times New Roman" panose="02020603050405020304" pitchFamily="18" charset="0"/>
                      </a:rPr>
                      <m:t>(</m:t>
                    </m:r>
                    <m:r>
                      <m:rPr>
                        <m:sty m:val="p"/>
                      </m:rPr>
                      <a:rPr lang="en-GB" sz="2400" smtClean="0">
                        <a:effectLst/>
                        <a:latin typeface="Cambria Math" panose="02040503050406030204" pitchFamily="18" charset="0"/>
                        <a:ea typeface="SimSun" panose="02010600030101010101" pitchFamily="2" charset="-122"/>
                        <a:cs typeface="Times New Roman" panose="02020603050405020304" pitchFamily="18" charset="0"/>
                      </a:rPr>
                      <m:t>f</m:t>
                    </m:r>
                    <m:r>
                      <a:rPr lang="en-GB" sz="2400" smtClean="0">
                        <a:effectLst/>
                        <a:latin typeface="Cambria Math" panose="02040503050406030204" pitchFamily="18" charset="0"/>
                        <a:ea typeface="SimSun" panose="02010600030101010101" pitchFamily="2" charset="-122"/>
                        <a:cs typeface="Times New Roman" panose="02020603050405020304" pitchFamily="18" charset="0"/>
                      </a:rPr>
                      <m:t>| </m:t>
                    </m:r>
                    <m:r>
                      <m:rPr>
                        <m:sty m:val="p"/>
                      </m:rPr>
                      <a:rPr lang="en-GB" sz="2400" smtClean="0">
                        <a:effectLst/>
                        <a:latin typeface="Cambria Math" panose="02040503050406030204" pitchFamily="18" charset="0"/>
                        <a:ea typeface="SimSun" panose="02010600030101010101" pitchFamily="2" charset="-122"/>
                        <a:cs typeface="Times New Roman" panose="02020603050405020304" pitchFamily="18" charset="0"/>
                      </a:rPr>
                      <m:t>X</m:t>
                    </m:r>
                    <m:r>
                      <a:rPr lang="en-GB" sz="2400" smtClean="0">
                        <a:effectLst/>
                        <a:latin typeface="Cambria Math" panose="02040503050406030204" pitchFamily="18" charset="0"/>
                        <a:ea typeface="SimSun" panose="02010600030101010101" pitchFamily="2" charset="-122"/>
                        <a:cs typeface="Times New Roman" panose="02020603050405020304" pitchFamily="18" charset="0"/>
                      </a:rPr>
                      <m:t>)=</m:t>
                    </m:r>
                    <m:r>
                      <a:rPr lang="en-GB" sz="2400" i="1">
                        <a:effectLst/>
                        <a:latin typeface="Cambria Math" panose="02040503050406030204" pitchFamily="18" charset="0"/>
                        <a:ea typeface="SimSun" panose="02010600030101010101" pitchFamily="2" charset="-122"/>
                        <a:cs typeface="Times New Roman" panose="02020603050405020304" pitchFamily="18" charset="0"/>
                      </a:rPr>
                      <m:t>𝒩</m:t>
                    </m:r>
                    <m:r>
                      <a:rPr lang="en-GB" sz="2400">
                        <a:effectLst/>
                        <a:latin typeface="Cambria Math" panose="02040503050406030204" pitchFamily="18" charset="0"/>
                        <a:ea typeface="SimSun" panose="02010600030101010101" pitchFamily="2" charset="-122"/>
                        <a:cs typeface="Times New Roman" panose="02020603050405020304" pitchFamily="18" charset="0"/>
                      </a:rPr>
                      <m:t>(</m:t>
                    </m:r>
                    <m:r>
                      <a:rPr lang="en-GB" sz="2400" i="1">
                        <a:effectLst/>
                        <a:latin typeface="Cambria Math" panose="02040503050406030204" pitchFamily="18" charset="0"/>
                        <a:ea typeface="SimSun" panose="02010600030101010101" pitchFamily="2" charset="-122"/>
                        <a:cs typeface="Times New Roman" panose="02020603050405020304" pitchFamily="18" charset="0"/>
                      </a:rPr>
                      <m:t>𝑓</m:t>
                    </m:r>
                    <m:r>
                      <a:rPr lang="en-GB" sz="2400">
                        <a:effectLst/>
                        <a:latin typeface="Cambria Math" panose="02040503050406030204" pitchFamily="18" charset="0"/>
                        <a:ea typeface="SimSun" panose="02010600030101010101" pitchFamily="2" charset="-122"/>
                        <a:cs typeface="Times New Roman" panose="02020603050405020304" pitchFamily="18" charset="0"/>
                      </a:rPr>
                      <m:t>|</m:t>
                    </m:r>
                    <m:r>
                      <a:rPr lang="en-GB" sz="2400" i="1">
                        <a:effectLst/>
                        <a:latin typeface="Cambria Math" panose="02040503050406030204" pitchFamily="18" charset="0"/>
                        <a:ea typeface="SimSun" panose="02010600030101010101" pitchFamily="2" charset="-122"/>
                        <a:cs typeface="Times New Roman" panose="02020603050405020304" pitchFamily="18" charset="0"/>
                      </a:rPr>
                      <m:t>𝜇</m:t>
                    </m:r>
                    <m:r>
                      <a:rPr lang="en-GB" sz="2400">
                        <a:effectLst/>
                        <a:latin typeface="Cambria Math" panose="02040503050406030204" pitchFamily="18" charset="0"/>
                        <a:ea typeface="SimSun" panose="02010600030101010101" pitchFamily="2" charset="-122"/>
                        <a:cs typeface="Times New Roman" panose="02020603050405020304" pitchFamily="18" charset="0"/>
                      </a:rPr>
                      <m:t>,</m:t>
                    </m:r>
                    <m:r>
                      <a:rPr lang="en-GB" sz="2400" i="1">
                        <a:effectLst/>
                        <a:latin typeface="Cambria Math" panose="02040503050406030204" pitchFamily="18" charset="0"/>
                        <a:ea typeface="SimSun" panose="02010600030101010101" pitchFamily="2" charset="-122"/>
                        <a:cs typeface="Times New Roman" panose="02020603050405020304" pitchFamily="18" charset="0"/>
                      </a:rPr>
                      <m:t>𝐾</m:t>
                    </m:r>
                    <m:r>
                      <a:rPr lang="en-GB" sz="2400">
                        <a:effectLst/>
                        <a:latin typeface="Cambria Math" panose="02040503050406030204" pitchFamily="18" charset="0"/>
                        <a:ea typeface="SimSun" panose="02010600030101010101" pitchFamily="2" charset="-122"/>
                        <a:cs typeface="Times New Roman" panose="02020603050405020304" pitchFamily="18" charset="0"/>
                      </a:rPr>
                      <m:t>)  +</m:t>
                    </m:r>
                    <m:r>
                      <a:rPr lang="en-GB" sz="2400" i="1">
                        <a:effectLst/>
                        <a:latin typeface="Cambria Math" panose="02040503050406030204" pitchFamily="18" charset="0"/>
                        <a:ea typeface="SimSun" panose="02010600030101010101" pitchFamily="2" charset="-122"/>
                        <a:cs typeface="Times New Roman" panose="02020603050405020304" pitchFamily="18" charset="0"/>
                      </a:rPr>
                      <m:t>𝜀</m:t>
                    </m:r>
                  </m:oMath>
                </a14:m>
                <a:r>
                  <a:rPr lang="en-GB" sz="2400" dirty="0">
                    <a:latin typeface="Tahoma" panose="020B0604030504040204" pitchFamily="34" charset="0"/>
                    <a:ea typeface="Tahoma" panose="020B0604030504040204" pitchFamily="34" charset="0"/>
                    <a:cs typeface="Tahoma" panose="020B0604030504040204" pitchFamily="34" charset="0"/>
                  </a:rPr>
                  <a:t>.</a:t>
                </a:r>
              </a:p>
              <a:p>
                <a:pPr>
                  <a:buClr>
                    <a:srgbClr val="0070C0"/>
                  </a:buClr>
                </a:pPr>
                <a:r>
                  <a:rPr lang="en-GB" sz="2400" dirty="0">
                    <a:latin typeface="Tahoma" panose="020B0604030504040204" pitchFamily="34" charset="0"/>
                    <a:ea typeface="Tahoma" panose="020B0604030504040204" pitchFamily="34" charset="0"/>
                    <a:cs typeface="Tahoma" panose="020B0604030504040204" pitchFamily="34" charset="0"/>
                  </a:rPr>
                  <a:t>	W</a:t>
                </a:r>
                <a:r>
                  <a:rPr lang="en-GB" sz="2400" dirty="0">
                    <a:effectLst/>
                    <a:latin typeface="Tahoma" panose="020B0604030504040204" pitchFamily="34" charset="0"/>
                    <a:ea typeface="Tahoma" panose="020B0604030504040204" pitchFamily="34" charset="0"/>
                    <a:cs typeface="Tahoma" panose="020B0604030504040204" pitchFamily="34" charset="0"/>
                  </a:rPr>
                  <a:t>e use a combination of </a:t>
                </a:r>
                <a:r>
                  <a:rPr lang="en-GB" sz="2400" i="1" dirty="0" err="1">
                    <a:effectLst/>
                    <a:latin typeface="Tahoma" panose="020B0604030504040204" pitchFamily="34" charset="0"/>
                    <a:ea typeface="Tahoma" panose="020B0604030504040204" pitchFamily="34" charset="0"/>
                    <a:cs typeface="Tahoma" panose="020B0604030504040204" pitchFamily="34" charset="0"/>
                  </a:rPr>
                  <a:t>Matern</a:t>
                </a:r>
                <a:r>
                  <a:rPr lang="en-GB" sz="2400" b="1" dirty="0">
                    <a:effectLst/>
                    <a:latin typeface="Tahoma" panose="020B0604030504040204" pitchFamily="34" charset="0"/>
                    <a:ea typeface="Tahoma" panose="020B0604030504040204" pitchFamily="34" charset="0"/>
                    <a:cs typeface="Tahoma" panose="020B0604030504040204" pitchFamily="34" charset="0"/>
                  </a:rPr>
                  <a:t> </a:t>
                </a:r>
                <a:r>
                  <a:rPr lang="en-GB" sz="2400" dirty="0">
                    <a:effectLst/>
                    <a:latin typeface="Tahoma" panose="020B0604030504040204" pitchFamily="34" charset="0"/>
                    <a:ea typeface="Tahoma" panose="020B0604030504040204" pitchFamily="34" charset="0"/>
                    <a:cs typeface="Tahoma" panose="020B0604030504040204" pitchFamily="34" charset="0"/>
                  </a:rPr>
                  <a:t>and </a:t>
                </a:r>
                <a:r>
                  <a:rPr lang="en-GB" sz="2400" i="1" dirty="0">
                    <a:effectLst/>
                    <a:latin typeface="Tahoma" panose="020B0604030504040204" pitchFamily="34" charset="0"/>
                    <a:ea typeface="Tahoma" panose="020B0604030504040204" pitchFamily="34" charset="0"/>
                    <a:cs typeface="Tahoma" panose="020B0604030504040204" pitchFamily="34" charset="0"/>
                  </a:rPr>
                  <a:t>Exponential</a:t>
                </a:r>
                <a:r>
                  <a:rPr lang="en-GB" sz="2400" dirty="0">
                    <a:effectLst/>
                    <a:latin typeface="Tahoma" panose="020B0604030504040204" pitchFamily="34" charset="0"/>
                    <a:ea typeface="Tahoma" panose="020B0604030504040204" pitchFamily="34" charset="0"/>
                    <a:cs typeface="Tahoma" panose="020B0604030504040204" pitchFamily="34" charset="0"/>
                  </a:rPr>
                  <a:t>  kernels to capture both 	rapidly and slowly changing components in the FHR signals</a:t>
                </a:r>
                <a:r>
                  <a:rPr lang="en-GB" sz="2400" dirty="0">
                    <a:latin typeface="Tahoma" panose="020B0604030504040204" pitchFamily="34" charset="0"/>
                    <a:ea typeface="Tahoma" panose="020B0604030504040204" pitchFamily="34" charset="0"/>
                    <a:cs typeface="Tahoma" panose="020B0604030504040204" pitchFamily="34" charset="0"/>
                  </a:rPr>
                  <a:t> </a:t>
                </a:r>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lvl="1" algn="ctr">
                  <a:buClr>
                    <a:srgbClr val="0070C0"/>
                  </a:buClr>
                </a:pPr>
                <a14:m>
                  <m:oMath xmlns:m="http://schemas.openxmlformats.org/officeDocument/2006/math">
                    <m:r>
                      <a:rPr lang="en-GB" sz="2400" i="1" smtClean="0">
                        <a:effectLst/>
                        <a:latin typeface="Cambria Math" panose="02040503050406030204" pitchFamily="18" charset="0"/>
                        <a:ea typeface="SimSun" panose="02010600030101010101" pitchFamily="2" charset="-122"/>
                        <a:cs typeface="Times New Roman" panose="02020603050405020304" pitchFamily="18" charset="0"/>
                      </a:rPr>
                      <m:t>𝐾</m:t>
                    </m:r>
                    <m:r>
                      <a:rPr lang="en-GB" sz="2400">
                        <a:effectLst/>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GB" sz="2400" i="1">
                            <a:effectLst/>
                            <a:latin typeface="Cambria Math" panose="02040503050406030204" pitchFamily="18" charset="0"/>
                          </a:rPr>
                        </m:ctrlPr>
                      </m:sSub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𝜎</m:t>
                        </m:r>
                      </m:e>
                      <m:sub>
                        <m:r>
                          <a:rPr lang="en-GB" sz="2400">
                            <a:effectLst/>
                            <a:latin typeface="Cambria Math" panose="02040503050406030204" pitchFamily="18" charset="0"/>
                            <a:ea typeface="SimSun" panose="02010600030101010101" pitchFamily="2" charset="-122"/>
                            <a:cs typeface="Times New Roman" panose="02020603050405020304" pitchFamily="18" charset="0"/>
                          </a:rPr>
                          <m:t>1</m:t>
                        </m:r>
                      </m:sub>
                      <m:sup>
                        <m:r>
                          <a:rPr lang="en-GB" sz="2400">
                            <a:effectLst/>
                            <a:latin typeface="Cambria Math" panose="02040503050406030204" pitchFamily="18" charset="0"/>
                            <a:ea typeface="SimSun" panose="02010600030101010101" pitchFamily="2" charset="-122"/>
                            <a:cs typeface="Times New Roman" panose="02020603050405020304" pitchFamily="18" charset="0"/>
                          </a:rPr>
                          <m:t>2</m:t>
                        </m:r>
                      </m:sup>
                    </m:sSubSup>
                    <m:d>
                      <m:dPr>
                        <m:ctrlPr>
                          <a:rPr lang="en-GB" sz="2400" i="1">
                            <a:effectLst/>
                            <a:latin typeface="Cambria Math" panose="02040503050406030204" pitchFamily="18" charset="0"/>
                          </a:rPr>
                        </m:ctrlPr>
                      </m:dPr>
                      <m:e>
                        <m:r>
                          <a:rPr lang="en-GB" sz="2400">
                            <a:effectLst/>
                            <a:latin typeface="Cambria Math" panose="02040503050406030204" pitchFamily="18" charset="0"/>
                            <a:ea typeface="SimSun" panose="02010600030101010101" pitchFamily="2" charset="-122"/>
                            <a:cs typeface="Times New Roman" panose="02020603050405020304" pitchFamily="18" charset="0"/>
                          </a:rPr>
                          <m:t>1+</m:t>
                        </m:r>
                        <m:f>
                          <m:fPr>
                            <m:ctrlPr>
                              <a:rPr lang="en-GB" sz="2400" i="1">
                                <a:effectLst/>
                                <a:latin typeface="Cambria Math" panose="02040503050406030204" pitchFamily="18" charset="0"/>
                              </a:rPr>
                            </m:ctrlPr>
                          </m:fPr>
                          <m:num>
                            <m:rad>
                              <m:radPr>
                                <m:degHide m:val="on"/>
                                <m:ctrlPr>
                                  <a:rPr lang="en-GB" sz="2400" i="1">
                                    <a:effectLst/>
                                    <a:latin typeface="Cambria Math" panose="02040503050406030204" pitchFamily="18" charset="0"/>
                                  </a:rPr>
                                </m:ctrlPr>
                              </m:radPr>
                              <m:deg/>
                              <m:e>
                                <m:r>
                                  <a:rPr lang="en-GB" sz="2400">
                                    <a:effectLst/>
                                    <a:latin typeface="Cambria Math" panose="02040503050406030204" pitchFamily="18" charset="0"/>
                                    <a:ea typeface="SimSun" panose="02010600030101010101" pitchFamily="2" charset="-122"/>
                                    <a:cs typeface="Times New Roman" panose="02020603050405020304" pitchFamily="18" charset="0"/>
                                  </a:rPr>
                                  <m:t>3</m:t>
                                </m:r>
                              </m:e>
                            </m:rad>
                            <m:r>
                              <a:rPr lang="en-GB" sz="2400" i="1">
                                <a:effectLst/>
                                <a:latin typeface="Cambria Math" panose="02040503050406030204" pitchFamily="18" charset="0"/>
                                <a:ea typeface="SimSun" panose="02010600030101010101" pitchFamily="2" charset="-122"/>
                                <a:cs typeface="Times New Roman" panose="02020603050405020304" pitchFamily="18" charset="0"/>
                              </a:rPr>
                              <m:t>𝑟</m:t>
                            </m:r>
                          </m:num>
                          <m:den>
                            <m:sSub>
                              <m:sSubPr>
                                <m:ctrlPr>
                                  <a:rPr lang="en-GB" sz="2400" i="1">
                                    <a:effectLst/>
                                    <a:latin typeface="Cambria Math" panose="02040503050406030204" pitchFamily="18" charset="0"/>
                                  </a:rPr>
                                </m:ctrlPr>
                              </m:sSub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𝜆</m:t>
                                </m:r>
                              </m:e>
                              <m:sub>
                                <m:r>
                                  <a:rPr lang="en-GB" sz="2400">
                                    <a:effectLst/>
                                    <a:latin typeface="Cambria Math" panose="02040503050406030204" pitchFamily="18" charset="0"/>
                                    <a:ea typeface="SimSun" panose="02010600030101010101" pitchFamily="2" charset="-122"/>
                                    <a:cs typeface="Times New Roman" panose="02020603050405020304" pitchFamily="18" charset="0"/>
                                  </a:rPr>
                                  <m:t>1</m:t>
                                </m:r>
                              </m:sub>
                            </m:sSub>
                          </m:den>
                        </m:f>
                      </m:e>
                    </m:d>
                    <m:sSup>
                      <m:sSupPr>
                        <m:ctrlPr>
                          <a:rPr lang="en-GB" sz="2400" i="1">
                            <a:effectLst/>
                            <a:latin typeface="Cambria Math" panose="02040503050406030204" pitchFamily="18" charset="0"/>
                          </a:rPr>
                        </m:ctrlPr>
                      </m:s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GB" sz="24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n-GB" sz="2400" i="1">
                                <a:effectLst/>
                                <a:latin typeface="Cambria Math" panose="02040503050406030204" pitchFamily="18" charset="0"/>
                              </a:rPr>
                            </m:ctrlPr>
                          </m:fPr>
                          <m:num>
                            <m:rad>
                              <m:radPr>
                                <m:degHide m:val="on"/>
                                <m:ctrlPr>
                                  <a:rPr lang="en-GB" sz="2400" i="1">
                                    <a:effectLst/>
                                    <a:latin typeface="Cambria Math" panose="02040503050406030204" pitchFamily="18" charset="0"/>
                                  </a:rPr>
                                </m:ctrlPr>
                              </m:radPr>
                              <m:deg/>
                              <m:e>
                                <m:r>
                                  <a:rPr lang="en-GB" sz="2400">
                                    <a:effectLst/>
                                    <a:latin typeface="Cambria Math" panose="02040503050406030204" pitchFamily="18" charset="0"/>
                                    <a:ea typeface="SimSun" panose="02010600030101010101" pitchFamily="2" charset="-122"/>
                                    <a:cs typeface="Times New Roman" panose="02020603050405020304" pitchFamily="18" charset="0"/>
                                  </a:rPr>
                                  <m:t>3</m:t>
                                </m:r>
                              </m:e>
                            </m:rad>
                            <m:r>
                              <a:rPr lang="en-GB" sz="2400" i="1">
                                <a:effectLst/>
                                <a:latin typeface="Cambria Math" panose="02040503050406030204" pitchFamily="18" charset="0"/>
                                <a:ea typeface="SimSun" panose="02010600030101010101" pitchFamily="2" charset="-122"/>
                                <a:cs typeface="Times New Roman" panose="02020603050405020304" pitchFamily="18" charset="0"/>
                              </a:rPr>
                              <m:t>𝑟</m:t>
                            </m:r>
                          </m:num>
                          <m:den>
                            <m:sSub>
                              <m:sSubPr>
                                <m:ctrlPr>
                                  <a:rPr lang="en-GB" sz="2400" i="1">
                                    <a:effectLst/>
                                    <a:latin typeface="Cambria Math" panose="02040503050406030204" pitchFamily="18" charset="0"/>
                                  </a:rPr>
                                </m:ctrlPr>
                              </m:sSub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𝜆</m:t>
                                </m:r>
                              </m:e>
                              <m:sub>
                                <m:r>
                                  <a:rPr lang="en-GB" sz="2400">
                                    <a:effectLst/>
                                    <a:latin typeface="Cambria Math" panose="02040503050406030204" pitchFamily="18" charset="0"/>
                                    <a:ea typeface="SimSun" panose="02010600030101010101" pitchFamily="2" charset="-122"/>
                                    <a:cs typeface="Times New Roman" panose="02020603050405020304" pitchFamily="18" charset="0"/>
                                  </a:rPr>
                                  <m:t>1</m:t>
                                </m:r>
                              </m:sub>
                            </m:sSub>
                          </m:den>
                        </m:f>
                      </m:sup>
                    </m:sSup>
                  </m:oMath>
                </a14:m>
                <a:r>
                  <a:rPr lang="en-GB" sz="2400" dirty="0">
                    <a:effectLst/>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sSubSup>
                      <m:sSubSupPr>
                        <m:ctrlPr>
                          <a:rPr lang="en-GB" sz="2400" i="1">
                            <a:effectLst/>
                            <a:latin typeface="Cambria Math" panose="02040503050406030204" pitchFamily="18" charset="0"/>
                          </a:rPr>
                        </m:ctrlPr>
                      </m:sSub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𝜎</m:t>
                        </m:r>
                      </m:e>
                      <m:sub>
                        <m:r>
                          <a:rPr lang="en-GB" sz="2400">
                            <a:effectLst/>
                            <a:latin typeface="Cambria Math" panose="02040503050406030204" pitchFamily="18" charset="0"/>
                            <a:ea typeface="SimSun" panose="02010600030101010101" pitchFamily="2" charset="-122"/>
                            <a:cs typeface="Times New Roman" panose="02020603050405020304" pitchFamily="18" charset="0"/>
                          </a:rPr>
                          <m:t>2</m:t>
                        </m:r>
                      </m:sub>
                      <m:sup>
                        <m:r>
                          <a:rPr lang="en-GB" sz="2400">
                            <a:effectLst/>
                            <a:latin typeface="Cambria Math" panose="02040503050406030204" pitchFamily="18" charset="0"/>
                            <a:ea typeface="SimSun" panose="02010600030101010101" pitchFamily="2" charset="-122"/>
                            <a:cs typeface="Times New Roman" panose="02020603050405020304" pitchFamily="18" charset="0"/>
                          </a:rPr>
                          <m:t>2</m:t>
                        </m:r>
                      </m:sup>
                    </m:sSubSup>
                    <m:sSup>
                      <m:sSupPr>
                        <m:ctrlPr>
                          <a:rPr lang="en-GB" sz="2400" i="1">
                            <a:effectLst/>
                            <a:latin typeface="Cambria Math" panose="02040503050406030204" pitchFamily="18" charset="0"/>
                          </a:rPr>
                        </m:ctrlPr>
                      </m:s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𝑒</m:t>
                        </m:r>
                      </m:e>
                      <m:sup>
                        <m:r>
                          <a:rPr lang="en-GB" sz="24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n-GB" sz="2400" i="1">
                                <a:effectLst/>
                                <a:latin typeface="Cambria Math" panose="02040503050406030204" pitchFamily="18" charset="0"/>
                              </a:rPr>
                            </m:ctrlPr>
                          </m:fPr>
                          <m:num>
                            <m:sSup>
                              <m:sSupPr>
                                <m:ctrlPr>
                                  <a:rPr lang="en-GB" sz="2400" i="1">
                                    <a:effectLst/>
                                    <a:latin typeface="Cambria Math" panose="02040503050406030204" pitchFamily="18" charset="0"/>
                                  </a:rPr>
                                </m:ctrlPr>
                              </m:s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𝑟</m:t>
                                </m:r>
                              </m:e>
                              <m:sup>
                                <m:r>
                                  <a:rPr lang="en-GB" sz="2400">
                                    <a:effectLst/>
                                    <a:latin typeface="Cambria Math" panose="02040503050406030204" pitchFamily="18" charset="0"/>
                                    <a:ea typeface="SimSun" panose="02010600030101010101" pitchFamily="2" charset="-122"/>
                                    <a:cs typeface="Times New Roman" panose="02020603050405020304" pitchFamily="18" charset="0"/>
                                  </a:rPr>
                                  <m:t>2</m:t>
                                </m:r>
                              </m:sup>
                            </m:sSup>
                          </m:num>
                          <m:den>
                            <m:sSubSup>
                              <m:sSubSupPr>
                                <m:ctrlPr>
                                  <a:rPr lang="en-GB" sz="2400" i="1">
                                    <a:effectLst/>
                                    <a:latin typeface="Cambria Math" panose="02040503050406030204" pitchFamily="18" charset="0"/>
                                  </a:rPr>
                                </m:ctrlPr>
                              </m:sSub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𝜆</m:t>
                                </m:r>
                              </m:e>
                              <m:sub>
                                <m:r>
                                  <a:rPr lang="en-GB" sz="2400">
                                    <a:effectLst/>
                                    <a:latin typeface="Cambria Math" panose="02040503050406030204" pitchFamily="18" charset="0"/>
                                    <a:ea typeface="SimSun" panose="02010600030101010101" pitchFamily="2" charset="-122"/>
                                    <a:cs typeface="Times New Roman" panose="02020603050405020304" pitchFamily="18" charset="0"/>
                                  </a:rPr>
                                  <m:t>2</m:t>
                                </m:r>
                              </m:sub>
                              <m:sup>
                                <m:r>
                                  <a:rPr lang="en-GB" sz="2400">
                                    <a:effectLst/>
                                    <a:latin typeface="Cambria Math" panose="02040503050406030204" pitchFamily="18" charset="0"/>
                                    <a:ea typeface="SimSun" panose="02010600030101010101" pitchFamily="2" charset="-122"/>
                                    <a:cs typeface="Times New Roman" panose="02020603050405020304" pitchFamily="18" charset="0"/>
                                  </a:rPr>
                                  <m:t>2</m:t>
                                </m:r>
                              </m:sup>
                            </m:sSubSup>
                          </m:den>
                        </m:f>
                      </m:sup>
                    </m:sSup>
                    <m:r>
                      <a:rPr lang="en-GB" sz="2400">
                        <a:effectLst/>
                        <a:latin typeface="Cambria Math" panose="02040503050406030204" pitchFamily="18" charset="0"/>
                        <a:ea typeface="SimSun" panose="02010600030101010101" pitchFamily="2" charset="-122"/>
                        <a:cs typeface="Times New Roman" panose="02020603050405020304" pitchFamily="18" charset="0"/>
                      </a:rPr>
                      <m:t>+</m:t>
                    </m:r>
                    <m:sSubSup>
                      <m:sSubSupPr>
                        <m:ctrlPr>
                          <a:rPr lang="en-GB" sz="2400" i="1">
                            <a:effectLst/>
                            <a:latin typeface="Cambria Math" panose="02040503050406030204" pitchFamily="18" charset="0"/>
                          </a:rPr>
                        </m:ctrlPr>
                      </m:sSubSupPr>
                      <m:e>
                        <m:r>
                          <a:rPr lang="en-GB" sz="2400" i="1">
                            <a:effectLst/>
                            <a:latin typeface="Cambria Math" panose="02040503050406030204" pitchFamily="18" charset="0"/>
                            <a:ea typeface="SimSun" panose="02010600030101010101" pitchFamily="2" charset="-122"/>
                            <a:cs typeface="Times New Roman" panose="02020603050405020304" pitchFamily="18" charset="0"/>
                          </a:rPr>
                          <m:t>𝜎</m:t>
                        </m:r>
                      </m:e>
                      <m:sub>
                        <m:r>
                          <a:rPr lang="en-GB" sz="2400" i="1">
                            <a:effectLst/>
                            <a:latin typeface="Cambria Math" panose="02040503050406030204" pitchFamily="18" charset="0"/>
                            <a:ea typeface="SimSun" panose="02010600030101010101" pitchFamily="2" charset="-122"/>
                            <a:cs typeface="Times New Roman" panose="02020603050405020304" pitchFamily="18" charset="0"/>
                          </a:rPr>
                          <m:t>𝑦</m:t>
                        </m:r>
                      </m:sub>
                      <m:sup>
                        <m:r>
                          <a:rPr lang="en-GB" sz="2400">
                            <a:effectLst/>
                            <a:latin typeface="Cambria Math" panose="02040503050406030204" pitchFamily="18" charset="0"/>
                            <a:ea typeface="SimSun" panose="02010600030101010101" pitchFamily="2" charset="-122"/>
                            <a:cs typeface="Times New Roman" panose="02020603050405020304" pitchFamily="18" charset="0"/>
                          </a:rPr>
                          <m:t>2</m:t>
                        </m:r>
                      </m:sup>
                    </m:sSubSup>
                    <m:r>
                      <a:rPr lang="en-GB" sz="2400" i="1">
                        <a:effectLst/>
                        <a:latin typeface="Cambria Math" panose="02040503050406030204" pitchFamily="18" charset="0"/>
                        <a:ea typeface="SimSun" panose="02010600030101010101" pitchFamily="2" charset="-122"/>
                        <a:cs typeface="Times New Roman" panose="02020603050405020304" pitchFamily="18" charset="0"/>
                      </a:rPr>
                      <m:t>𝐼</m:t>
                    </m:r>
                    <m:r>
                      <a:rPr lang="en-US" sz="2400" b="0" i="0" smtClean="0">
                        <a:effectLst/>
                        <a:latin typeface="Cambria Math" panose="02040503050406030204" pitchFamily="18" charset="0"/>
                        <a:ea typeface="SimSun" panose="02010600030101010101" pitchFamily="2" charset="-122"/>
                        <a:cs typeface="Times New Roman" panose="02020603050405020304" pitchFamily="18" charset="0"/>
                      </a:rPr>
                      <m:t> </m:t>
                    </m:r>
                  </m:oMath>
                </a14:m>
                <a:endParaRPr lang="en-GB" sz="24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893F4C25-1273-5E48-1D7A-ADE7D7AA820B}"/>
                  </a:ext>
                </a:extLst>
              </p:cNvPr>
              <p:cNvSpPr txBox="1">
                <a:spLocks noRot="1" noChangeAspect="1" noMove="1" noResize="1" noEditPoints="1" noAdjustHandles="1" noChangeArrowheads="1" noChangeShapeType="1" noTextEdit="1"/>
              </p:cNvSpPr>
              <p:nvPr/>
            </p:nvSpPr>
            <p:spPr>
              <a:xfrm>
                <a:off x="522893" y="4368222"/>
                <a:ext cx="11377751" cy="2321213"/>
              </a:xfrm>
              <a:prstGeom prst="rect">
                <a:avLst/>
              </a:prstGeom>
              <a:blipFill>
                <a:blip r:embed="rId4"/>
                <a:stretch>
                  <a:fillRect l="-750" t="-2105"/>
                </a:stretch>
              </a:blipFill>
            </p:spPr>
            <p:txBody>
              <a:bodyPr/>
              <a:lstStyle/>
              <a:p>
                <a:r>
                  <a:rPr lang="en-GB">
                    <a:noFill/>
                  </a:rPr>
                  <a:t> </a:t>
                </a:r>
              </a:p>
            </p:txBody>
          </p:sp>
        </mc:Fallback>
      </mc:AlternateContent>
    </p:spTree>
    <p:extLst>
      <p:ext uri="{BB962C8B-B14F-4D97-AF65-F5344CB8AC3E}">
        <p14:creationId xmlns:p14="http://schemas.microsoft.com/office/powerpoint/2010/main" val="24972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15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405969" y="146871"/>
            <a:ext cx="3305788"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Gap imputation</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1" name="Picture 30" descr="A picture containing histogram&#10;&#10;Description automatically generated">
            <a:extLst>
              <a:ext uri="{FF2B5EF4-FFF2-40B4-BE49-F238E27FC236}">
                <a16:creationId xmlns:a16="http://schemas.microsoft.com/office/drawing/2014/main" id="{0EA34E87-7322-0645-152C-69BDDE621593}"/>
              </a:ext>
            </a:extLst>
          </p:cNvPr>
          <p:cNvPicPr>
            <a:picLocks noChangeAspect="1"/>
          </p:cNvPicPr>
          <p:nvPr/>
        </p:nvPicPr>
        <p:blipFill rotWithShape="1">
          <a:blip r:embed="rId2">
            <a:extLst>
              <a:ext uri="{28A0092B-C50C-407E-A947-70E740481C1C}">
                <a14:useLocalDpi xmlns:a14="http://schemas.microsoft.com/office/drawing/2010/main" val="0"/>
              </a:ext>
            </a:extLst>
          </a:blip>
          <a:srcRect t="13629" b="2489"/>
          <a:stretch/>
        </p:blipFill>
        <p:spPr>
          <a:xfrm>
            <a:off x="737347" y="879921"/>
            <a:ext cx="11235017" cy="5831208"/>
          </a:xfrm>
          <a:prstGeom prst="rect">
            <a:avLst/>
          </a:prstGeom>
        </p:spPr>
      </p:pic>
      <p:sp>
        <p:nvSpPr>
          <p:cNvPr id="3" name="Slide Number Placeholder 2">
            <a:extLst>
              <a:ext uri="{FF2B5EF4-FFF2-40B4-BE49-F238E27FC236}">
                <a16:creationId xmlns:a16="http://schemas.microsoft.com/office/drawing/2014/main" id="{DDA560D6-6658-8B38-E655-6203243FE7AD}"/>
              </a:ext>
            </a:extLst>
          </p:cNvPr>
          <p:cNvSpPr>
            <a:spLocks noGrp="1"/>
          </p:cNvSpPr>
          <p:nvPr>
            <p:ph type="sldNum" sz="quarter" idx="12"/>
          </p:nvPr>
        </p:nvSpPr>
        <p:spPr/>
        <p:txBody>
          <a:bodyPr/>
          <a:lstStyle/>
          <a:p>
            <a:fld id="{0946259B-8396-46CD-AD42-FDEDA89DA278}" type="slidenum">
              <a:rPr lang="en-US" smtClean="0"/>
              <a:t>19</a:t>
            </a:fld>
            <a:endParaRPr lang="en-US"/>
          </a:p>
        </p:txBody>
      </p:sp>
    </p:spTree>
    <p:extLst>
      <p:ext uri="{BB962C8B-B14F-4D97-AF65-F5344CB8AC3E}">
        <p14:creationId xmlns:p14="http://schemas.microsoft.com/office/powerpoint/2010/main" val="25601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DEE70-FBA6-0B47-6A51-55A0B3B57222}"/>
              </a:ext>
            </a:extLst>
          </p:cNvPr>
          <p:cNvSpPr>
            <a:spLocks noGrp="1"/>
          </p:cNvSpPr>
          <p:nvPr>
            <p:ph type="sldNum" sz="quarter" idx="12"/>
          </p:nvPr>
        </p:nvSpPr>
        <p:spPr/>
        <p:txBody>
          <a:bodyPr>
            <a:normAutofit/>
          </a:bodyPr>
          <a:lstStyle/>
          <a:p>
            <a:pPr>
              <a:spcAft>
                <a:spcPts val="600"/>
              </a:spcAft>
            </a:pPr>
            <a:fld id="{0946259B-8396-46CD-AD42-FDEDA89DA278}" type="slidenum">
              <a:rPr lang="en-US" smtClean="0"/>
              <a:pPr>
                <a:spcAft>
                  <a:spcPts val="600"/>
                </a:spcAft>
              </a:pPr>
              <a:t>2</a:t>
            </a:fld>
            <a:endParaRPr lang="en-US"/>
          </a:p>
        </p:txBody>
      </p:sp>
      <p:sp>
        <p:nvSpPr>
          <p:cNvPr id="2" name="Title 1">
            <a:extLst>
              <a:ext uri="{FF2B5EF4-FFF2-40B4-BE49-F238E27FC236}">
                <a16:creationId xmlns:a16="http://schemas.microsoft.com/office/drawing/2014/main" id="{CE795FB8-49B4-45F4-9257-3F1DC5F37EDB}"/>
              </a:ext>
            </a:extLst>
          </p:cNvPr>
          <p:cNvSpPr>
            <a:spLocks noGrp="1"/>
          </p:cNvSpPr>
          <p:nvPr>
            <p:ph type="title" idx="4294967295"/>
          </p:nvPr>
        </p:nvSpPr>
        <p:spPr>
          <a:xfrm>
            <a:off x="1447800" y="632884"/>
            <a:ext cx="3375025" cy="682625"/>
          </a:xfrm>
        </p:spPr>
        <p:txBody>
          <a:bodyPr anchor="t">
            <a:normAutofit/>
          </a:bodyPr>
          <a:lstStyle/>
          <a:p>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Outline</a:t>
            </a:r>
          </a:p>
        </p:txBody>
      </p:sp>
      <p:sp>
        <p:nvSpPr>
          <p:cNvPr id="3" name="Content Placeholder 2">
            <a:extLst>
              <a:ext uri="{FF2B5EF4-FFF2-40B4-BE49-F238E27FC236}">
                <a16:creationId xmlns:a16="http://schemas.microsoft.com/office/drawing/2014/main" id="{9F2AF617-A79F-4EA4-87DE-D4B6B16D7A71}"/>
              </a:ext>
            </a:extLst>
          </p:cNvPr>
          <p:cNvSpPr>
            <a:spLocks noGrp="1"/>
          </p:cNvSpPr>
          <p:nvPr>
            <p:ph idx="4294967295"/>
          </p:nvPr>
        </p:nvSpPr>
        <p:spPr>
          <a:xfrm>
            <a:off x="965200" y="1410229"/>
            <a:ext cx="9428163" cy="4814887"/>
          </a:xfrm>
        </p:spPr>
        <p:txBody>
          <a:bodyPr>
            <a:noAutofit/>
          </a:bodyPr>
          <a:lstStyle/>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Introduction: Cardiotocography (CTG) and </a:t>
            </a:r>
            <a:r>
              <a:rPr lang="en-GB" sz="2400"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Fetal</a:t>
            </a: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heart rate (FHR) monitoring</a:t>
            </a:r>
          </a:p>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Dataset</a:t>
            </a:r>
          </a:p>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Data pre-processing  </a:t>
            </a:r>
          </a:p>
          <a:p>
            <a:pPr marL="560070" lvl="1" indent="-285750">
              <a:lnSpc>
                <a:spcPct val="90000"/>
              </a:lnSpc>
              <a:buFont typeface="Arial" panose="020B0604020202020204" pitchFamily="34" charset="0"/>
              <a:buChar char="•"/>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Data filtering, cleaning, and augmentation</a:t>
            </a:r>
          </a:p>
          <a:p>
            <a:pPr marL="560070" lvl="1" indent="-285750">
              <a:lnSpc>
                <a:spcPct val="90000"/>
              </a:lnSpc>
              <a:buFont typeface="Arial" panose="020B0604020202020204" pitchFamily="34" charset="0"/>
              <a:buChar char="•"/>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Gap imputation </a:t>
            </a:r>
          </a:p>
          <a:p>
            <a:pPr marL="560070" lvl="1" indent="-285750">
              <a:lnSpc>
                <a:spcPct val="90000"/>
              </a:lnSpc>
              <a:buFont typeface="Arial" panose="020B0604020202020204" pitchFamily="34" charset="0"/>
              <a:buChar char="•"/>
            </a:pPr>
            <a:r>
              <a:rPr lang="en-GB" sz="2400" i="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Fourier</a:t>
            </a: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and </a:t>
            </a:r>
            <a:r>
              <a:rPr lang="en-GB" sz="2400" i="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Wavelet</a:t>
            </a: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transforms (</a:t>
            </a:r>
            <a:r>
              <a:rPr lang="en-GB" sz="2400" i="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Spectrograms</a:t>
            </a: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&amp; </a:t>
            </a:r>
            <a:r>
              <a:rPr lang="en-GB" sz="2400" i="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Scalograms</a:t>
            </a: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t>
            </a:r>
          </a:p>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DL Models</a:t>
            </a:r>
          </a:p>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Results</a:t>
            </a:r>
          </a:p>
          <a:p>
            <a:pPr>
              <a:lnSpc>
                <a:spcPct val="90000"/>
              </a:lnSpc>
            </a:pPr>
            <a:r>
              <a:rPr lang="en-GB" sz="24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14948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up)">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up)">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46259B-8396-46CD-AD42-FDEDA89DA278}"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pic>
        <p:nvPicPr>
          <p:cNvPr id="2" name="Picture 1">
            <a:extLst>
              <a:ext uri="{FF2B5EF4-FFF2-40B4-BE49-F238E27FC236}">
                <a16:creationId xmlns:a16="http://schemas.microsoft.com/office/drawing/2014/main" id="{A59BBA18-A862-EC56-4E8A-07770E42EB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478" y="653187"/>
            <a:ext cx="10578351" cy="3956913"/>
          </a:xfrm>
          <a:prstGeom prst="rect">
            <a:avLst/>
          </a:prstGeom>
          <a:noFill/>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D26C2D9-6416-CA31-4562-58EC07F8535B}"/>
                  </a:ext>
                </a:extLst>
              </p:cNvPr>
              <p:cNvSpPr txBox="1"/>
              <p:nvPr/>
            </p:nvSpPr>
            <p:spPr>
              <a:xfrm>
                <a:off x="400285" y="4820378"/>
                <a:ext cx="11391430" cy="1836850"/>
              </a:xfrm>
              <a:prstGeom prst="rect">
                <a:avLst/>
              </a:prstGeom>
              <a:noFill/>
            </p:spPr>
            <p:txBody>
              <a:bodyPr wrap="square">
                <a:spAutoFit/>
              </a:bodyPr>
              <a:lstStyle/>
              <a:p>
                <a:pPr>
                  <a:spcAft>
                    <a:spcPts val="1000"/>
                  </a:spcAft>
                </a:pPr>
                <a:r>
                  <a:rPr lang="en-GB" sz="2400" i="1" dirty="0">
                    <a:solidFill>
                      <a:srgbClr val="44546A"/>
                    </a:solidFill>
                    <a:effectLst/>
                    <a:latin typeface="Tahoma" panose="020B0604030504040204" pitchFamily="34" charset="0"/>
                    <a:ea typeface="Tahoma" panose="020B0604030504040204" pitchFamily="34" charset="0"/>
                    <a:cs typeface="Tahoma" panose="020B0604030504040204" pitchFamily="34" charset="0"/>
                  </a:rPr>
                  <a:t>RMSE of the gap imputation methods when recovering (introduced) gaps of different lengths and locations evaluated on n= 15,700 samples (x axes points, each of 4 sec), first 20 min of recording.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𝑃𝑒𝑟𝑓𝑜𝑟𝑚𝑎𝑛𝑣𝑒</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𝑚𝑒𝑡𝑟𝑖𝑐𝑠</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 </m:t>
                    </m:r>
                    <m:r>
                      <m:rPr>
                        <m:nor/>
                      </m:rPr>
                      <a:rPr kumimoji="0" lang="en-GB" sz="14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RMSE</m:t>
                    </m:r>
                    <m:r>
                      <m:rPr>
                        <m:nor/>
                      </m:rPr>
                      <a:rPr kumimoji="0" lang="en-GB" sz="14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rad>
                      <m:radPr>
                        <m:degHide m:val="on"/>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radPr>
                      <m:deg/>
                      <m:e>
                        <m:f>
                          <m:f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fPr>
                          <m:num>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1</m:t>
                            </m:r>
                          </m:num>
                          <m:den>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den>
                        </m:f>
                        <m:sSup>
                          <m:sSup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pPr>
                          <m:e>
                            <m:nary>
                              <m:naryPr>
                                <m:chr m:val="∑"/>
                                <m:limLoc m:val="undOv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naryPr>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=1</m:t>
                                </m:r>
                              </m:sub>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sup>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x</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y</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e>
                            </m:nary>
                          </m:e>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2</m:t>
                            </m:r>
                          </m:sup>
                        </m:sSup>
                      </m:e>
                    </m:ra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 </m:t>
                    </m:r>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MAPE</m:t>
                    </m:r>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m:t>
                    </m:r>
                    <m:f>
                      <m:fPr>
                        <m:ctrlPr>
                          <a:rPr lang="en-GB" sz="1400" i="1">
                            <a:solidFill>
                              <a:prstClr val="black"/>
                            </a:solidFill>
                            <a:latin typeface="Cambria Math" panose="02040503050406030204" pitchFamily="18" charset="0"/>
                          </a:rPr>
                        </m:ctrlPr>
                      </m:fPr>
                      <m:num>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1</m:t>
                        </m:r>
                      </m:num>
                      <m:den>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N</m:t>
                        </m:r>
                      </m:den>
                    </m:f>
                    <m:nary>
                      <m:naryPr>
                        <m:chr m:val="∑"/>
                        <m:limLoc m:val="undOvr"/>
                        <m:ctrlPr>
                          <a:rPr lang="en-GB" sz="1400" i="1">
                            <a:solidFill>
                              <a:prstClr val="black"/>
                            </a:solidFill>
                            <a:latin typeface="Cambria Math" panose="02040503050406030204" pitchFamily="18" charset="0"/>
                          </a:rPr>
                        </m:ctrlPr>
                      </m:naryPr>
                      <m:sub>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i</m:t>
                        </m:r>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=1</m:t>
                        </m:r>
                      </m:sub>
                      <m:sup>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N</m:t>
                        </m:r>
                      </m:sup>
                      <m:e>
                        <m:d>
                          <m:dPr>
                            <m:begChr m:val="|"/>
                            <m:endChr m:val="|"/>
                            <m:ctrlPr>
                              <a:rPr lang="en-GB" sz="1400" i="1">
                                <a:solidFill>
                                  <a:prstClr val="black"/>
                                </a:solidFill>
                                <a:latin typeface="Cambria Math" panose="02040503050406030204" pitchFamily="18" charset="0"/>
                              </a:rPr>
                            </m:ctrlPr>
                          </m:dPr>
                          <m:e>
                            <m:f>
                              <m:fPr>
                                <m:ctrlPr>
                                  <a:rPr lang="en-GB" sz="1400" i="1">
                                    <a:solidFill>
                                      <a:prstClr val="black"/>
                                    </a:solidFill>
                                    <a:latin typeface="Cambria Math" panose="02040503050406030204" pitchFamily="18" charset="0"/>
                                  </a:rPr>
                                </m:ctrlPr>
                              </m:fPr>
                              <m:num>
                                <m:sSub>
                                  <m:sSubPr>
                                    <m:ctrlPr>
                                      <a:rPr lang="en-GB" sz="1400" i="1">
                                        <a:solidFill>
                                          <a:prstClr val="black"/>
                                        </a:solidFill>
                                        <a:latin typeface="Cambria Math" panose="02040503050406030204" pitchFamily="18" charset="0"/>
                                      </a:rPr>
                                    </m:ctrlPr>
                                  </m:sSubPr>
                                  <m:e>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x</m:t>
                                    </m:r>
                                  </m:e>
                                  <m:sub>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i</m:t>
                                    </m:r>
                                  </m:sub>
                                </m:sSub>
                                <m:r>
                                  <m:rPr>
                                    <m:nor/>
                                  </m:rPr>
                                  <a:rPr lang="en-GB" sz="1400" i="1">
                                    <a:solidFill>
                                      <a:prstClr val="black"/>
                                    </a:solidFill>
                                    <a:latin typeface="Tahoma" panose="020B0604030504040204" pitchFamily="34" charset="0"/>
                                    <a:ea typeface="Tahoma" panose="020B0604030504040204" pitchFamily="34" charset="0"/>
                                    <a:cs typeface="Tahoma" panose="020B0604030504040204" pitchFamily="34" charset="0"/>
                                  </a:rPr>
                                  <m:t>−</m:t>
                                </m:r>
                                <m:sSub>
                                  <m:sSubPr>
                                    <m:ctrlPr>
                                      <a:rPr lang="en-GB" sz="1400" i="1">
                                        <a:solidFill>
                                          <a:prstClr val="black"/>
                                        </a:solidFill>
                                        <a:latin typeface="Cambria Math" panose="02040503050406030204" pitchFamily="18" charset="0"/>
                                      </a:rPr>
                                    </m:ctrlPr>
                                  </m:sSubPr>
                                  <m:e>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y</m:t>
                                    </m:r>
                                  </m:e>
                                  <m:sub>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i</m:t>
                                    </m:r>
                                  </m:sub>
                                </m:sSub>
                              </m:num>
                              <m:den>
                                <m:sSub>
                                  <m:sSubPr>
                                    <m:ctrlPr>
                                      <a:rPr lang="en-GB" sz="1400" i="1">
                                        <a:solidFill>
                                          <a:prstClr val="black"/>
                                        </a:solidFill>
                                        <a:latin typeface="Cambria Math" panose="02040503050406030204" pitchFamily="18" charset="0"/>
                                      </a:rPr>
                                    </m:ctrlPr>
                                  </m:sSubPr>
                                  <m:e>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x</m:t>
                                    </m:r>
                                  </m:e>
                                  <m:sub>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i</m:t>
                                    </m:r>
                                  </m:sub>
                                </m:sSub>
                              </m:den>
                            </m:f>
                          </m:e>
                        </m:d>
                      </m:e>
                    </m:nary>
                    <m:r>
                      <m:rPr>
                        <m:nor/>
                      </m:rPr>
                      <a:rPr lang="en-GB" sz="1400">
                        <a:solidFill>
                          <a:prstClr val="black"/>
                        </a:solidFill>
                        <a:latin typeface="Tahoma" panose="020B0604030504040204" pitchFamily="34" charset="0"/>
                        <a:ea typeface="Tahoma" panose="020B0604030504040204" pitchFamily="34" charset="0"/>
                        <a:cs typeface="Tahoma" panose="020B0604030504040204" pitchFamily="34" charset="0"/>
                      </a:rPr>
                      <m:t>×100%</m:t>
                    </m:r>
                  </m:oMath>
                </a14:m>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 </m:t>
                    </m:r>
                    <m:r>
                      <m:rPr>
                        <m:nor/>
                      </m:rPr>
                      <a:rPr kumimoji="0" lang="en-GB" sz="14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PCC</m:t>
                    </m:r>
                    <m:r>
                      <m:rPr>
                        <m:nor/>
                      </m:rPr>
                      <a:rPr kumimoji="0" lang="en-GB" sz="14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f>
                      <m:f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fPr>
                      <m:num>
                        <m:nary>
                          <m:naryPr>
                            <m:chr m:val="∑"/>
                            <m:limLoc m:val="subSu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naryPr>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=1</m:t>
                            </m:r>
                          </m:sub>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sup>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e>
                        </m:nary>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x</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m:t>
                        </m:r>
                        <m:bar>
                          <m:barPr>
                            <m:pos m:val="to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bar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x</m:t>
                            </m:r>
                          </m:e>
                        </m:ba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y</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bar>
                          <m:barPr>
                            <m:pos m:val="to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bar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y</m:t>
                            </m:r>
                          </m:e>
                        </m:ba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num>
                      <m:den>
                        <m:nary>
                          <m:naryPr>
                            <m:chr m:val="∑"/>
                            <m:limLoc m:val="subSu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naryPr>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=1</m:t>
                            </m:r>
                          </m:sub>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sup>
                          <m:e>
                            <m:sSup>
                              <m:sSup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pPr>
                              <m:e>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x</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 </m:t>
                                </m:r>
                                <m:bar>
                                  <m:barPr>
                                    <m:pos m:val="to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bar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x</m:t>
                                    </m:r>
                                  </m:e>
                                </m:ba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e>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2</m:t>
                                </m:r>
                              </m:sup>
                            </m:sSup>
                          </m:e>
                        </m:nary>
                        <m:nary>
                          <m:naryPr>
                            <m:chr m:val="∑"/>
                            <m:limLoc m:val="subSu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naryPr>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=1</m:t>
                            </m:r>
                          </m:sub>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N</m:t>
                            </m:r>
                          </m:sup>
                          <m:e>
                            <m:sSup>
                              <m:sSup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p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sSub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y</m:t>
                                    </m:r>
                                  </m:e>
                                  <m:sub>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i</m:t>
                                    </m:r>
                                  </m:sub>
                                </m:sSub>
                                <m:r>
                                  <m:rPr>
                                    <m:nor/>
                                  </m:rPr>
                                  <a:rPr kumimoji="0" lang="en-GB" sz="1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bar>
                                  <m:barPr>
                                    <m:pos m:val="top"/>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rPr>
                                    </m:ctrlPr>
                                  </m:barPr>
                                  <m:e>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y</m:t>
                                    </m:r>
                                  </m:e>
                                </m:bar>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m:t>
                                </m:r>
                              </m:e>
                              <m:sup>
                                <m:r>
                                  <m:rPr>
                                    <m:nor/>
                                  </m:rPr>
                                  <a:rPr kumimoji="0" lang="en-GB"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m:t>2</m:t>
                                </m:r>
                              </m:sup>
                            </m:sSup>
                          </m:e>
                        </m:nary>
                      </m:den>
                    </m:f>
                  </m:oMath>
                </a14:m>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4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Pearson</a:t>
                </a: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correlation)</a:t>
                </a:r>
              </a:p>
            </p:txBody>
          </p:sp>
        </mc:Choice>
        <mc:Fallback xmlns="">
          <p:sp>
            <p:nvSpPr>
              <p:cNvPr id="6" name="TextBox 5">
                <a:extLst>
                  <a:ext uri="{FF2B5EF4-FFF2-40B4-BE49-F238E27FC236}">
                    <a16:creationId xmlns:a16="http://schemas.microsoft.com/office/drawing/2014/main" id="{5D26C2D9-6416-CA31-4562-58EC07F8535B}"/>
                  </a:ext>
                </a:extLst>
              </p:cNvPr>
              <p:cNvSpPr txBox="1">
                <a:spLocks noRot="1" noChangeAspect="1" noMove="1" noResize="1" noEditPoints="1" noAdjustHandles="1" noChangeArrowheads="1" noChangeShapeType="1" noTextEdit="1"/>
              </p:cNvSpPr>
              <p:nvPr/>
            </p:nvSpPr>
            <p:spPr>
              <a:xfrm>
                <a:off x="400285" y="4820378"/>
                <a:ext cx="11391430" cy="1836850"/>
              </a:xfrm>
              <a:prstGeom prst="rect">
                <a:avLst/>
              </a:prstGeom>
              <a:blipFill>
                <a:blip r:embed="rId3"/>
                <a:stretch>
                  <a:fillRect l="-857" t="-2658"/>
                </a:stretch>
              </a:blipFill>
            </p:spPr>
            <p:txBody>
              <a:bodyPr/>
              <a:lstStyle/>
              <a:p>
                <a:r>
                  <a:rPr lang="en-GB">
                    <a:noFill/>
                  </a:rPr>
                  <a:t> </a:t>
                </a:r>
              </a:p>
            </p:txBody>
          </p:sp>
        </mc:Fallback>
      </mc:AlternateContent>
    </p:spTree>
    <p:extLst>
      <p:ext uri="{BB962C8B-B14F-4D97-AF65-F5344CB8AC3E}">
        <p14:creationId xmlns:p14="http://schemas.microsoft.com/office/powerpoint/2010/main" val="41016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634068" y="367043"/>
            <a:ext cx="5810275" cy="523220"/>
          </a:xfrm>
          <a:prstGeom prst="rect">
            <a:avLst/>
          </a:prstGeom>
          <a:noFill/>
        </p:spPr>
        <p:txBody>
          <a:bodyPr wrap="square">
            <a:spAutoFit/>
          </a:bodyPr>
          <a:lstStyle/>
          <a:p>
            <a:pPr>
              <a:defRPr/>
            </a:pPr>
            <a:r>
              <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Results - </a:t>
            </a:r>
            <a:r>
              <a:rPr lang="en-GB" sz="2800" spc="-5" dirty="0">
                <a:solidFill>
                  <a:srgbClr val="002060"/>
                </a:solidFill>
                <a:latin typeface="Tahoma" panose="020B0604030504040204" pitchFamily="34" charset="0"/>
                <a:ea typeface="Tahoma" panose="020B0604030504040204" pitchFamily="34" charset="0"/>
                <a:cs typeface="Tahoma" panose="020B0604030504040204" pitchFamily="34" charset="0"/>
              </a:rPr>
              <a:t>Gap recovery performance</a:t>
            </a:r>
            <a:r>
              <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a:xfrm>
            <a:off x="10520200" y="5774871"/>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46259B-8396-46CD-AD42-FDEDA89DA278}"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graphicFrame>
        <p:nvGraphicFramePr>
          <p:cNvPr id="2" name="Table 1">
            <a:extLst>
              <a:ext uri="{FF2B5EF4-FFF2-40B4-BE49-F238E27FC236}">
                <a16:creationId xmlns:a16="http://schemas.microsoft.com/office/drawing/2014/main" id="{25BF5E5F-6B18-B6CC-0791-0580B313D08D}"/>
              </a:ext>
            </a:extLst>
          </p:cNvPr>
          <p:cNvGraphicFramePr>
            <a:graphicFrameLocks noGrp="1"/>
          </p:cNvGraphicFramePr>
          <p:nvPr>
            <p:extLst>
              <p:ext uri="{D42A27DB-BD31-4B8C-83A1-F6EECF244321}">
                <p14:modId xmlns:p14="http://schemas.microsoft.com/office/powerpoint/2010/main" val="1922336465"/>
              </p:ext>
            </p:extLst>
          </p:nvPr>
        </p:nvGraphicFramePr>
        <p:xfrm>
          <a:off x="778329" y="1057637"/>
          <a:ext cx="10929042" cy="5433320"/>
        </p:xfrm>
        <a:graphic>
          <a:graphicData uri="http://schemas.openxmlformats.org/drawingml/2006/table">
            <a:tbl>
              <a:tblPr firstRow="1" firstCol="1" bandRow="1">
                <a:tableStyleId>{5C22544A-7EE6-4342-B048-85BDC9FD1C3A}</a:tableStyleId>
              </a:tblPr>
              <a:tblGrid>
                <a:gridCol w="1459643">
                  <a:extLst>
                    <a:ext uri="{9D8B030D-6E8A-4147-A177-3AD203B41FA5}">
                      <a16:colId xmlns:a16="http://schemas.microsoft.com/office/drawing/2014/main" val="3389665821"/>
                    </a:ext>
                  </a:extLst>
                </a:gridCol>
                <a:gridCol w="978757">
                  <a:extLst>
                    <a:ext uri="{9D8B030D-6E8A-4147-A177-3AD203B41FA5}">
                      <a16:colId xmlns:a16="http://schemas.microsoft.com/office/drawing/2014/main" val="4114254170"/>
                    </a:ext>
                  </a:extLst>
                </a:gridCol>
                <a:gridCol w="814461">
                  <a:extLst>
                    <a:ext uri="{9D8B030D-6E8A-4147-A177-3AD203B41FA5}">
                      <a16:colId xmlns:a16="http://schemas.microsoft.com/office/drawing/2014/main" val="762269316"/>
                    </a:ext>
                  </a:extLst>
                </a:gridCol>
                <a:gridCol w="1044577">
                  <a:extLst>
                    <a:ext uri="{9D8B030D-6E8A-4147-A177-3AD203B41FA5}">
                      <a16:colId xmlns:a16="http://schemas.microsoft.com/office/drawing/2014/main" val="1654077570"/>
                    </a:ext>
                  </a:extLst>
                </a:gridCol>
                <a:gridCol w="936977">
                  <a:extLst>
                    <a:ext uri="{9D8B030D-6E8A-4147-A177-3AD203B41FA5}">
                      <a16:colId xmlns:a16="http://schemas.microsoft.com/office/drawing/2014/main" val="1045398049"/>
                    </a:ext>
                  </a:extLst>
                </a:gridCol>
                <a:gridCol w="960459">
                  <a:extLst>
                    <a:ext uri="{9D8B030D-6E8A-4147-A177-3AD203B41FA5}">
                      <a16:colId xmlns:a16="http://schemas.microsoft.com/office/drawing/2014/main" val="1256835837"/>
                    </a:ext>
                  </a:extLst>
                </a:gridCol>
                <a:gridCol w="1060253">
                  <a:extLst>
                    <a:ext uri="{9D8B030D-6E8A-4147-A177-3AD203B41FA5}">
                      <a16:colId xmlns:a16="http://schemas.microsoft.com/office/drawing/2014/main" val="2266382068"/>
                    </a:ext>
                  </a:extLst>
                </a:gridCol>
                <a:gridCol w="857955">
                  <a:extLst>
                    <a:ext uri="{9D8B030D-6E8A-4147-A177-3AD203B41FA5}">
                      <a16:colId xmlns:a16="http://schemas.microsoft.com/office/drawing/2014/main" val="4039205798"/>
                    </a:ext>
                  </a:extLst>
                </a:gridCol>
                <a:gridCol w="1020620">
                  <a:extLst>
                    <a:ext uri="{9D8B030D-6E8A-4147-A177-3AD203B41FA5}">
                      <a16:colId xmlns:a16="http://schemas.microsoft.com/office/drawing/2014/main" val="2255707704"/>
                    </a:ext>
                  </a:extLst>
                </a:gridCol>
                <a:gridCol w="897670">
                  <a:extLst>
                    <a:ext uri="{9D8B030D-6E8A-4147-A177-3AD203B41FA5}">
                      <a16:colId xmlns:a16="http://schemas.microsoft.com/office/drawing/2014/main" val="1871501498"/>
                    </a:ext>
                  </a:extLst>
                </a:gridCol>
                <a:gridCol w="897670">
                  <a:extLst>
                    <a:ext uri="{9D8B030D-6E8A-4147-A177-3AD203B41FA5}">
                      <a16:colId xmlns:a16="http://schemas.microsoft.com/office/drawing/2014/main" val="2810491749"/>
                    </a:ext>
                  </a:extLst>
                </a:gridCol>
              </a:tblGrid>
              <a:tr h="392045">
                <a:tc rowSpan="3">
                  <a:txBody>
                    <a:bodyPr/>
                    <a:lstStyle/>
                    <a:p>
                      <a:pPr algn="ctr">
                        <a:lnSpc>
                          <a:spcPct val="100000"/>
                        </a:lnSpc>
                      </a:pPr>
                      <a:r>
                        <a:rPr lang="en-US" sz="2400" b="1" dirty="0">
                          <a:effectLst/>
                          <a:latin typeface="Tahoma" panose="020B0604030504040204" pitchFamily="34" charset="0"/>
                          <a:ea typeface="Tahoma" panose="020B0604030504040204" pitchFamily="34" charset="0"/>
                          <a:cs typeface="Tahoma" panose="020B0604030504040204" pitchFamily="34" charset="0"/>
                        </a:rPr>
                        <a:t>Method</a:t>
                      </a:r>
                      <a:endParaRPr lang="en-GB"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rowSpan="3">
                  <a:txBody>
                    <a:bodyPr/>
                    <a:lstStyle/>
                    <a:p>
                      <a:pPr algn="ctr">
                        <a:lnSpc>
                          <a:spcPct val="100000"/>
                        </a:lnSpc>
                      </a:pPr>
                      <a:r>
                        <a:rPr lang="en-US" sz="2400" b="0" dirty="0">
                          <a:effectLst/>
                          <a:latin typeface="Tahoma" panose="020B0604030504040204" pitchFamily="34" charset="0"/>
                          <a:ea typeface="Tahoma" panose="020B0604030504040204" pitchFamily="34" charset="0"/>
                          <a:cs typeface="Tahoma" panose="020B0604030504040204" pitchFamily="34" charset="0"/>
                        </a:rPr>
                        <a:t>Gap length</a:t>
                      </a:r>
                      <a:endParaRPr lang="en-GB" sz="24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gridSpan="3">
                  <a:txBody>
                    <a:bodyPr/>
                    <a:lstStyle/>
                    <a:p>
                      <a:pPr algn="ctr">
                        <a:lnSpc>
                          <a:spcPct val="100000"/>
                        </a:lnSpc>
                      </a:pPr>
                      <a:r>
                        <a:rPr lang="en-US" sz="2400" b="1" dirty="0">
                          <a:effectLst/>
                          <a:latin typeface="Tahoma" panose="020B0604030504040204" pitchFamily="34" charset="0"/>
                          <a:ea typeface="Tahoma" panose="020B0604030504040204" pitchFamily="34" charset="0"/>
                          <a:cs typeface="Tahoma" panose="020B0604030504040204" pitchFamily="34" charset="0"/>
                        </a:rPr>
                        <a:t>RMSE (BPM)</a:t>
                      </a:r>
                      <a:endParaRPr lang="en-GB"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lnSpc>
                          <a:spcPct val="100000"/>
                        </a:lnSpc>
                      </a:pPr>
                      <a:r>
                        <a:rPr lang="en-US" sz="2400" b="1" dirty="0">
                          <a:effectLst/>
                          <a:latin typeface="Tahoma" panose="020B0604030504040204" pitchFamily="34" charset="0"/>
                          <a:ea typeface="Tahoma" panose="020B0604030504040204" pitchFamily="34" charset="0"/>
                          <a:cs typeface="Tahoma" panose="020B0604030504040204" pitchFamily="34" charset="0"/>
                        </a:rPr>
                        <a:t>MAPE (%)</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lnSpc>
                          <a:spcPct val="100000"/>
                        </a:lnSpc>
                      </a:pPr>
                      <a:r>
                        <a:rPr lang="en-US" sz="2400" b="1" dirty="0">
                          <a:effectLst/>
                          <a:latin typeface="Tahoma" panose="020B0604030504040204" pitchFamily="34" charset="0"/>
                          <a:ea typeface="Tahoma" panose="020B0604030504040204" pitchFamily="34" charset="0"/>
                          <a:cs typeface="Tahoma" panose="020B0604030504040204" pitchFamily="34" charset="0"/>
                        </a:rPr>
                        <a:t>PCC</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27712827"/>
                  </a:ext>
                </a:extLst>
              </a:tr>
              <a:tr h="441051">
                <a:tc vMerge="1">
                  <a:txBody>
                    <a:bodyPr/>
                    <a:lstStyle/>
                    <a:p>
                      <a:endParaRPr lang="en-GB"/>
                    </a:p>
                  </a:txBody>
                  <a:tcPr/>
                </a:tc>
                <a:tc vMerge="1">
                  <a:txBody>
                    <a:bodyPr/>
                    <a:lstStyle/>
                    <a:p>
                      <a:endParaRPr lang="en-GB"/>
                    </a:p>
                  </a:txBody>
                  <a:tcPr/>
                </a:tc>
                <a:tc gridSpan="3">
                  <a:txBody>
                    <a:bodyPr/>
                    <a:lstStyle/>
                    <a:p>
                      <a:pPr algn="ctr">
                        <a:lnSpc>
                          <a:spcPct val="100000"/>
                        </a:lnSpc>
                      </a:pPr>
                      <a:r>
                        <a:rPr lang="en-US" sz="2000" b="1" dirty="0">
                          <a:effectLst/>
                        </a:rPr>
                        <a:t>Gap location</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lnSpc>
                          <a:spcPct val="100000"/>
                        </a:lnSpc>
                      </a:pPr>
                      <a:r>
                        <a:rPr lang="en-US" sz="2000" b="1" dirty="0">
                          <a:effectLst/>
                        </a:rPr>
                        <a:t>Gap location</a:t>
                      </a:r>
                      <a:endParaRPr lang="en-GB" sz="2000" b="1" dirty="0"/>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lnSpc>
                          <a:spcPct val="100000"/>
                        </a:lnSpc>
                      </a:pPr>
                      <a:r>
                        <a:rPr lang="en-US" sz="2000" b="1" dirty="0">
                          <a:effectLst/>
                        </a:rPr>
                        <a:t>Gap location</a:t>
                      </a:r>
                      <a:endParaRPr lang="en-GB" sz="2000" b="1" dirty="0"/>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289680"/>
                  </a:ext>
                </a:extLst>
              </a:tr>
              <a:tr h="324774">
                <a:tc vMerge="1">
                  <a:txBody>
                    <a:bodyPr/>
                    <a:lstStyle/>
                    <a:p>
                      <a:endParaRPr lang="en-GB"/>
                    </a:p>
                  </a:txBody>
                  <a:tcPr/>
                </a:tc>
                <a:tc vMerge="1">
                  <a:txBody>
                    <a:bodyPr/>
                    <a:lstStyle/>
                    <a:p>
                      <a:endParaRPr lang="en-GB"/>
                    </a:p>
                  </a:txBody>
                  <a:tcPr/>
                </a:tc>
                <a:tc>
                  <a:txBody>
                    <a:bodyPr/>
                    <a:lstStyle/>
                    <a:p>
                      <a:pPr algn="ctr">
                        <a:lnSpc>
                          <a:spcPct val="100000"/>
                        </a:lnSpc>
                      </a:pPr>
                      <a:r>
                        <a:rPr lang="en-US" sz="2000" b="1" dirty="0">
                          <a:effectLst/>
                        </a:rPr>
                        <a:t>Start</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Middle</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End</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Start</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Middle</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End</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Start</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Middle</a:t>
                      </a:r>
                      <a:endParaRPr lang="en-GB" sz="2000" b="1"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0000"/>
                        </a:lnSpc>
                      </a:pPr>
                      <a:r>
                        <a:rPr lang="en-US" sz="2000" b="1" dirty="0">
                          <a:effectLst/>
                        </a:rPr>
                        <a:t>End</a:t>
                      </a:r>
                    </a:p>
                  </a:txBody>
                  <a:tcPr marL="68580" marR="68580" marT="0" marB="0" anchor="ctr"/>
                </a:tc>
                <a:extLst>
                  <a:ext uri="{0D108BD9-81ED-4DB2-BD59-A6C34878D82A}">
                    <a16:rowId xmlns:a16="http://schemas.microsoft.com/office/drawing/2014/main" val="2871754052"/>
                  </a:ext>
                </a:extLst>
              </a:tr>
              <a:tr h="346428">
                <a:tc rowSpan="4">
                  <a:txBody>
                    <a:bodyPr/>
                    <a:lstStyle/>
                    <a:p>
                      <a:pPr algn="ctr">
                        <a:lnSpc>
                          <a:spcPct val="100000"/>
                        </a:lnSpc>
                      </a:pPr>
                      <a:r>
                        <a:rPr lang="en-US" sz="2400" i="1" dirty="0">
                          <a:effectLst/>
                          <a:latin typeface="Tahoma" panose="020B0604030504040204" pitchFamily="34" charset="0"/>
                          <a:ea typeface="Tahoma" panose="020B0604030504040204" pitchFamily="34" charset="0"/>
                          <a:cs typeface="Tahoma" panose="020B0604030504040204" pitchFamily="34" charset="0"/>
                        </a:rPr>
                        <a:t>Linear</a:t>
                      </a:r>
                      <a:endParaRPr lang="en-GB" sz="2400" i="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just">
                        <a:lnSpc>
                          <a:spcPct val="100000"/>
                        </a:lnSpc>
                      </a:pPr>
                      <a:r>
                        <a:rPr lang="en-US" sz="2000" dirty="0">
                          <a:effectLst/>
                        </a:rPr>
                        <a:t>2</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5.15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2.12</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5.20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3.79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1.42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3.63</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0.38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-0.10</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86375149"/>
                  </a:ext>
                </a:extLst>
              </a:tr>
              <a:tr h="346428">
                <a:tc vMerge="1">
                  <a:txBody>
                    <a:bodyPr/>
                    <a:lstStyle/>
                    <a:p>
                      <a:endParaRPr lang="en-GB"/>
                    </a:p>
                  </a:txBody>
                  <a:tcPr/>
                </a:tc>
                <a:tc>
                  <a:txBody>
                    <a:bodyPr/>
                    <a:lstStyle/>
                    <a:p>
                      <a:pPr algn="just">
                        <a:lnSpc>
                          <a:spcPct val="100000"/>
                        </a:lnSpc>
                      </a:pPr>
                      <a:r>
                        <a:rPr lang="en-US" sz="2000">
                          <a:effectLst/>
                        </a:rPr>
                        <a:t>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11.34</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3.14</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11.28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8.33</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1.95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14.38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-0.04</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0.32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-0.05</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39678784"/>
                  </a:ext>
                </a:extLst>
              </a:tr>
              <a:tr h="346428">
                <a:tc vMerge="1">
                  <a:txBody>
                    <a:bodyPr/>
                    <a:lstStyle/>
                    <a:p>
                      <a:endParaRPr lang="en-GB"/>
                    </a:p>
                  </a:txBody>
                  <a:tcPr/>
                </a:tc>
                <a:tc>
                  <a:txBody>
                    <a:bodyPr/>
                    <a:lstStyle/>
                    <a:p>
                      <a:pPr algn="just">
                        <a:lnSpc>
                          <a:spcPct val="100000"/>
                        </a:lnSpc>
                      </a:pPr>
                      <a:r>
                        <a:rPr lang="en-US" sz="2000">
                          <a:effectLst/>
                        </a:rPr>
                        <a:t>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15.31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3.60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15.32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14.87</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2.19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18.38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0.31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-0.05</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2711503"/>
                  </a:ext>
                </a:extLst>
              </a:tr>
              <a:tr h="346428">
                <a:tc vMerge="1">
                  <a:txBody>
                    <a:bodyPr/>
                    <a:lstStyle/>
                    <a:p>
                      <a:endParaRPr lang="en-GB"/>
                    </a:p>
                  </a:txBody>
                  <a:tcPr/>
                </a:tc>
                <a:tc>
                  <a:txBody>
                    <a:bodyPr/>
                    <a:lstStyle/>
                    <a:p>
                      <a:pPr algn="just">
                        <a:lnSpc>
                          <a:spcPct val="100000"/>
                        </a:lnSpc>
                      </a:pPr>
                      <a:r>
                        <a:rPr lang="en-US" sz="2000">
                          <a:effectLst/>
                        </a:rPr>
                        <a:t>15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23.62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4.27</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23.89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33.83</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2.55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38.35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-0.04</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0.29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-0.05</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86017091"/>
                  </a:ext>
                </a:extLst>
              </a:tr>
              <a:tr h="346428">
                <a:tc rowSpan="4">
                  <a:txBody>
                    <a:bodyPr/>
                    <a:lstStyle/>
                    <a:p>
                      <a:pPr algn="ctr">
                        <a:lnSpc>
                          <a:spcPct val="100000"/>
                        </a:lnSpc>
                      </a:pPr>
                      <a:r>
                        <a:rPr lang="en-US" sz="2400" i="1" dirty="0">
                          <a:effectLst/>
                          <a:latin typeface="Tahoma" panose="020B0604030504040204" pitchFamily="34" charset="0"/>
                          <a:ea typeface="Tahoma" panose="020B0604030504040204" pitchFamily="34" charset="0"/>
                          <a:cs typeface="Tahoma" panose="020B0604030504040204" pitchFamily="34" charset="0"/>
                        </a:rPr>
                        <a:t>GP</a:t>
                      </a:r>
                      <a:endParaRPr lang="en-GB" sz="2400" i="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just">
                        <a:lnSpc>
                          <a:spcPct val="100000"/>
                        </a:lnSpc>
                      </a:pPr>
                      <a:r>
                        <a:rPr lang="en-US" sz="2000">
                          <a:effectLst/>
                        </a:rPr>
                        <a:t>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3.88</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2.35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3.68</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2.61</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1.59</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2.50</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-0.01</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0.27</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-0.03</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07029401"/>
                  </a:ext>
                </a:extLst>
              </a:tr>
              <a:tr h="346428">
                <a:tc vMerge="1">
                  <a:txBody>
                    <a:bodyPr/>
                    <a:lstStyle/>
                    <a:p>
                      <a:endParaRPr lang="en-GB"/>
                    </a:p>
                  </a:txBody>
                  <a:tcPr/>
                </a:tc>
                <a:tc>
                  <a:txBody>
                    <a:bodyPr/>
                    <a:lstStyle/>
                    <a:p>
                      <a:pPr algn="just">
                        <a:lnSpc>
                          <a:spcPct val="100000"/>
                        </a:lnSpc>
                      </a:pPr>
                      <a:r>
                        <a:rPr lang="en-US" sz="2000">
                          <a:effectLst/>
                        </a:rPr>
                        <a:t>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5.91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3.38</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5.81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3.75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2.11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3.72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0.26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-0.01</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61665512"/>
                  </a:ext>
                </a:extLst>
              </a:tr>
              <a:tr h="346428">
                <a:tc vMerge="1">
                  <a:txBody>
                    <a:bodyPr/>
                    <a:lstStyle/>
                    <a:p>
                      <a:endParaRPr lang="en-GB"/>
                    </a:p>
                  </a:txBody>
                  <a:tcPr/>
                </a:tc>
                <a:tc>
                  <a:txBody>
                    <a:bodyPr/>
                    <a:lstStyle/>
                    <a:p>
                      <a:pPr algn="just">
                        <a:lnSpc>
                          <a:spcPct val="100000"/>
                        </a:lnSpc>
                      </a:pPr>
                      <a:r>
                        <a:rPr lang="en-US" sz="2000">
                          <a:effectLst/>
                        </a:rPr>
                        <a:t>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7.25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3.91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7.07</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4.54</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2.42</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4.47</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0.25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-0.02</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81047994"/>
                  </a:ext>
                </a:extLst>
              </a:tr>
              <a:tr h="346428">
                <a:tc vMerge="1">
                  <a:txBody>
                    <a:bodyPr/>
                    <a:lstStyle/>
                    <a:p>
                      <a:endParaRPr lang="en-GB"/>
                    </a:p>
                  </a:txBody>
                  <a:tcPr/>
                </a:tc>
                <a:tc>
                  <a:txBody>
                    <a:bodyPr/>
                    <a:lstStyle/>
                    <a:p>
                      <a:pPr algn="just">
                        <a:lnSpc>
                          <a:spcPct val="100000"/>
                        </a:lnSpc>
                      </a:pPr>
                      <a:r>
                        <a:rPr lang="en-US" sz="2000">
                          <a:effectLst/>
                        </a:rPr>
                        <a:t>15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9.86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4.76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9.45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6.10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2.90</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5.89</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-0.01</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a:effectLst/>
                        </a:rPr>
                        <a:t>0.23</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dirty="0">
                          <a:effectLst/>
                        </a:rPr>
                        <a:t>-0.01</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14764398"/>
                  </a:ext>
                </a:extLst>
              </a:tr>
              <a:tr h="218068">
                <a:tc rowSpan="4">
                  <a:txBody>
                    <a:bodyPr/>
                    <a:lstStyle/>
                    <a:p>
                      <a:pPr algn="ctr">
                        <a:lnSpc>
                          <a:spcPct val="100000"/>
                        </a:lnSpc>
                      </a:pPr>
                      <a:r>
                        <a:rPr lang="en-US" sz="2400" i="1" dirty="0">
                          <a:effectLst/>
                          <a:latin typeface="Tahoma" panose="020B0604030504040204" pitchFamily="34" charset="0"/>
                          <a:ea typeface="Tahoma" panose="020B0604030504040204" pitchFamily="34" charset="0"/>
                          <a:cs typeface="Tahoma" panose="020B0604030504040204" pitchFamily="34" charset="0"/>
                        </a:rPr>
                        <a:t>Autoregressive</a:t>
                      </a:r>
                      <a:endParaRPr lang="en-GB" sz="2400" i="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just">
                        <a:lnSpc>
                          <a:spcPct val="100000"/>
                        </a:lnSpc>
                      </a:pPr>
                      <a:r>
                        <a:rPr lang="en-US" sz="2000" dirty="0">
                          <a:effectLst/>
                        </a:rPr>
                        <a:t>2</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4.44</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3.01</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4.25</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3.00</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2.04</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2.86</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0.08</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0.23</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a:effectLst/>
                        </a:rPr>
                        <a:t>0.07</a:t>
                      </a:r>
                      <a:endParaRPr lang="en-GB" sz="2000" b="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83263648"/>
                  </a:ext>
                </a:extLst>
              </a:tr>
              <a:tr h="221029">
                <a:tc vMerge="1">
                  <a:txBody>
                    <a:bodyPr/>
                    <a:lstStyle/>
                    <a:p>
                      <a:endParaRPr lang="en-GB"/>
                    </a:p>
                  </a:txBody>
                  <a:tcPr/>
                </a:tc>
                <a:tc>
                  <a:txBody>
                    <a:bodyPr/>
                    <a:lstStyle/>
                    <a:p>
                      <a:pPr algn="just">
                        <a:lnSpc>
                          <a:spcPct val="100000"/>
                        </a:lnSpc>
                      </a:pPr>
                      <a:r>
                        <a:rPr lang="en-US" sz="2000">
                          <a:effectLst/>
                        </a:rPr>
                        <a:t>6</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5.91</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4.25</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5.75</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3.72</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2.66</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3.63</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0.07</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0.19</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0" dirty="0">
                          <a:effectLst/>
                        </a:rPr>
                        <a:t>0.07</a:t>
                      </a:r>
                      <a:endParaRPr lang="en-GB" sz="2000" b="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493281290"/>
                  </a:ext>
                </a:extLst>
              </a:tr>
              <a:tr h="226440">
                <a:tc vMerge="1">
                  <a:txBody>
                    <a:bodyPr/>
                    <a:lstStyle/>
                    <a:p>
                      <a:endParaRPr lang="en-GB"/>
                    </a:p>
                  </a:txBody>
                  <a:tcPr/>
                </a:tc>
                <a:tc>
                  <a:txBody>
                    <a:bodyPr/>
                    <a:lstStyle/>
                    <a:p>
                      <a:pPr algn="just">
                        <a:lnSpc>
                          <a:spcPct val="100000"/>
                        </a:lnSpc>
                      </a:pPr>
                      <a:r>
                        <a:rPr lang="en-US" sz="2000" dirty="0">
                          <a:effectLst/>
                        </a:rPr>
                        <a:t>9</a:t>
                      </a:r>
                      <a:endParaRPr lang="en-GB"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6.40</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4.76</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6.22</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3.97</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2.92</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3.85</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0.06</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0.18</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0.07</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42951190"/>
                  </a:ext>
                </a:extLst>
              </a:tr>
              <a:tr h="221029">
                <a:tc vMerge="1">
                  <a:txBody>
                    <a:bodyPr/>
                    <a:lstStyle/>
                    <a:p>
                      <a:endParaRPr lang="en-GB"/>
                    </a:p>
                  </a:txBody>
                  <a:tcPr/>
                </a:tc>
                <a:tc>
                  <a:txBody>
                    <a:bodyPr/>
                    <a:lstStyle/>
                    <a:p>
                      <a:pPr algn="just">
                        <a:lnSpc>
                          <a:spcPct val="100000"/>
                        </a:lnSpc>
                      </a:pPr>
                      <a:r>
                        <a:rPr lang="en-US" sz="2000">
                          <a:effectLst/>
                        </a:rPr>
                        <a:t>15</a:t>
                      </a:r>
                      <a:endParaRPr lang="en-GB"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6.97</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5.41</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6.82</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4.23</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3.25</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a:effectLst/>
                        </a:rPr>
                        <a:t>4.14</a:t>
                      </a:r>
                      <a:endParaRPr lang="en-GB" sz="20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0.07</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0.17</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00000"/>
                        </a:lnSpc>
                      </a:pPr>
                      <a:r>
                        <a:rPr lang="en-US" sz="2000" b="1" dirty="0">
                          <a:effectLst/>
                        </a:rPr>
                        <a:t>0.07</a:t>
                      </a:r>
                      <a:endParaRPr lang="en-GB" sz="20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41359324"/>
                  </a:ext>
                </a:extLst>
              </a:tr>
            </a:tbl>
          </a:graphicData>
        </a:graphic>
      </p:graphicFrame>
    </p:spTree>
    <p:extLst>
      <p:ext uri="{BB962C8B-B14F-4D97-AF65-F5344CB8AC3E}">
        <p14:creationId xmlns:p14="http://schemas.microsoft.com/office/powerpoint/2010/main" val="7123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519064" y="110105"/>
            <a:ext cx="3307995"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Data augmentation</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813B68F3-EEA1-668C-F083-2CB16B6EC642}"/>
              </a:ext>
            </a:extLst>
          </p:cNvPr>
          <p:cNvSpPr txBox="1"/>
          <p:nvPr/>
        </p:nvSpPr>
        <p:spPr>
          <a:xfrm>
            <a:off x="259532" y="691688"/>
            <a:ext cx="11672936" cy="3508653"/>
          </a:xfrm>
          <a:prstGeom prst="rect">
            <a:avLst/>
          </a:prstGeom>
          <a:noFill/>
        </p:spPr>
        <p:txBody>
          <a:bodyPr wrap="square">
            <a:spAutoFit/>
          </a:bodyPr>
          <a:lstStyle/>
          <a:p>
            <a:pPr marL="342900" indent="-342900">
              <a:spcBef>
                <a:spcPts val="600"/>
              </a:spcBef>
              <a:spcAft>
                <a:spcPts val="600"/>
              </a:spcAft>
              <a:buClr>
                <a:srgbClr val="0070C0"/>
              </a:buClr>
              <a:buFont typeface="Wingdings" panose="05000000000000000000" pitchFamily="2" charset="2"/>
              <a:buChar char="§"/>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Severe compromised samples training data augmented from 1-hour segment</a:t>
            </a:r>
          </a:p>
          <a:p>
            <a:pPr marL="971550" lvl="1" indent="-514350">
              <a:spcBef>
                <a:spcPts val="600"/>
              </a:spcBef>
              <a:spcAft>
                <a:spcPts val="600"/>
              </a:spcAft>
              <a:buClr>
                <a:srgbClr val="0070C0"/>
              </a:buClr>
              <a:buFont typeface="Wingdings" panose="05000000000000000000" pitchFamily="2" charset="2"/>
              <a:buChar char="Ø"/>
            </a:pPr>
            <a:r>
              <a:rPr lang="en-GB" sz="2400" dirty="0">
                <a:latin typeface="Tahoma" panose="020B0604030504040204" pitchFamily="34" charset="0"/>
                <a:ea typeface="Tahoma" panose="020B0604030504040204" pitchFamily="34" charset="0"/>
                <a:cs typeface="Tahoma" panose="020B0604030504040204" pitchFamily="34" charset="0"/>
              </a:rPr>
              <a:t>a one-hour long traces are extracted starting from the last hour until the start of the recording (records with less than 50% signal loss)</a:t>
            </a:r>
          </a:p>
          <a:p>
            <a:pPr marL="971550" lvl="1" indent="-514350">
              <a:spcBef>
                <a:spcPts val="600"/>
              </a:spcBef>
              <a:spcAft>
                <a:spcPts val="600"/>
              </a:spcAft>
              <a:buClr>
                <a:srgbClr val="0070C0"/>
              </a:buClr>
              <a:buFont typeface="Wingdings" panose="05000000000000000000" pitchFamily="2" charset="2"/>
              <a:buChar char="Ø"/>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sliding window (20 min), stride 10 min (1 point = 4sec, 10 min=150p</a:t>
            </a:r>
            <a:r>
              <a:rPr lang="en-GB" sz="2400" dirty="0">
                <a:latin typeface="Tahoma" panose="020B0604030504040204" pitchFamily="34" charset="0"/>
                <a:ea typeface="Tahoma" panose="020B0604030504040204" pitchFamily="34" charset="0"/>
                <a:cs typeface="Tahoma" panose="020B0604030504040204" pitchFamily="34" charset="0"/>
              </a:rPr>
              <a:t>), due to the non-stationary nature of the CTG data, the characteristics vary with time (e.g., as the birth approaches, the rate of contractions and decelerations generally increases, leading to easier detection of </a:t>
            </a:r>
            <a:r>
              <a:rPr lang="en-GB" sz="2400" i="1" dirty="0" err="1">
                <a:latin typeface="Tahoma" panose="020B0604030504040204" pitchFamily="34" charset="0"/>
                <a:ea typeface="Tahoma" panose="020B0604030504040204" pitchFamily="34" charset="0"/>
                <a:cs typeface="Tahoma" panose="020B0604030504040204" pitchFamily="34" charset="0"/>
              </a:rPr>
              <a:t>acidemia</a:t>
            </a:r>
            <a:r>
              <a:rPr lang="en-GB" sz="2400" dirty="0">
                <a:latin typeface="Tahoma" panose="020B0604030504040204" pitchFamily="34" charset="0"/>
                <a:ea typeface="Tahoma" panose="020B0604030504040204" pitchFamily="34" charset="0"/>
                <a:cs typeface="Tahoma" panose="020B0604030504040204" pitchFamily="34" charset="0"/>
              </a:rPr>
              <a:t> cases)</a:t>
            </a:r>
            <a:endParaRPr lang="en-GB"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71550" lvl="1" indent="-514350">
              <a:spcBef>
                <a:spcPts val="600"/>
              </a:spcBef>
              <a:spcAft>
                <a:spcPts val="600"/>
              </a:spcAft>
              <a:buClr>
                <a:srgbClr val="0070C0"/>
              </a:buClr>
              <a:buFont typeface="Wingdings" panose="05000000000000000000" pitchFamily="2" charset="2"/>
              <a:buChar char="Ø"/>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over sampling  (factor 2)</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725402C0-641D-7E52-F308-F12C7DD39A98}"/>
              </a:ext>
            </a:extLst>
          </p:cNvPr>
          <p:cNvSpPr>
            <a:spLocks noGrp="1"/>
          </p:cNvSpPr>
          <p:nvPr>
            <p:ph type="sldNum" sz="quarter" idx="12"/>
          </p:nvPr>
        </p:nvSpPr>
        <p:spPr/>
        <p:txBody>
          <a:bodyPr/>
          <a:lstStyle/>
          <a:p>
            <a:fld id="{0946259B-8396-46CD-AD42-FDEDA89DA278}" type="slidenum">
              <a:rPr lang="en-US" smtClean="0"/>
              <a:t>22</a:t>
            </a:fld>
            <a:endParaRPr lang="en-US"/>
          </a:p>
        </p:txBody>
      </p:sp>
      <p:grpSp>
        <p:nvGrpSpPr>
          <p:cNvPr id="8" name="Group 7">
            <a:extLst>
              <a:ext uri="{FF2B5EF4-FFF2-40B4-BE49-F238E27FC236}">
                <a16:creationId xmlns:a16="http://schemas.microsoft.com/office/drawing/2014/main" id="{A4243E07-B7AD-418C-4AB1-0C39786DD878}"/>
              </a:ext>
            </a:extLst>
          </p:cNvPr>
          <p:cNvGrpSpPr/>
          <p:nvPr/>
        </p:nvGrpSpPr>
        <p:grpSpPr>
          <a:xfrm>
            <a:off x="1058318" y="4339340"/>
            <a:ext cx="9976029" cy="2518660"/>
            <a:chOff x="843850" y="3713237"/>
            <a:chExt cx="10261910" cy="2687563"/>
          </a:xfrm>
        </p:grpSpPr>
        <p:pic>
          <p:nvPicPr>
            <p:cNvPr id="33" name="Picture 32" descr="Graphical user interface, application&#10;&#10;Description automatically generated">
              <a:extLst>
                <a:ext uri="{FF2B5EF4-FFF2-40B4-BE49-F238E27FC236}">
                  <a16:creationId xmlns:a16="http://schemas.microsoft.com/office/drawing/2014/main" id="{F375990A-AF53-1711-8720-A8F63C4EB298}"/>
                </a:ext>
              </a:extLst>
            </p:cNvPr>
            <p:cNvPicPr>
              <a:picLocks noChangeAspect="1"/>
            </p:cNvPicPr>
            <p:nvPr/>
          </p:nvPicPr>
          <p:blipFill rotWithShape="1">
            <a:blip r:embed="rId2">
              <a:extLst>
                <a:ext uri="{28A0092B-C50C-407E-A947-70E740481C1C}">
                  <a14:useLocalDpi xmlns:a14="http://schemas.microsoft.com/office/drawing/2010/main" val="0"/>
                </a:ext>
              </a:extLst>
            </a:blip>
            <a:srcRect l="7239" t="9022" r="8592"/>
            <a:stretch/>
          </p:blipFill>
          <p:spPr>
            <a:xfrm>
              <a:off x="843850" y="3713237"/>
              <a:ext cx="10261910" cy="2687563"/>
            </a:xfrm>
            <a:prstGeom prst="rect">
              <a:avLst/>
            </a:prstGeom>
          </p:spPr>
        </p:pic>
        <p:grpSp>
          <p:nvGrpSpPr>
            <p:cNvPr id="5" name="Group 4">
              <a:extLst>
                <a:ext uri="{FF2B5EF4-FFF2-40B4-BE49-F238E27FC236}">
                  <a16:creationId xmlns:a16="http://schemas.microsoft.com/office/drawing/2014/main" id="{543A1A3D-139C-B078-F92F-B34E7E40FA20}"/>
                </a:ext>
              </a:extLst>
            </p:cNvPr>
            <p:cNvGrpSpPr/>
            <p:nvPr/>
          </p:nvGrpSpPr>
          <p:grpSpPr>
            <a:xfrm>
              <a:off x="1854896" y="3775514"/>
              <a:ext cx="8618095" cy="2265680"/>
              <a:chOff x="1905000" y="2189806"/>
              <a:chExt cx="8618095" cy="2265680"/>
            </a:xfrm>
          </p:grpSpPr>
          <p:sp>
            <p:nvSpPr>
              <p:cNvPr id="4" name="Rectangle 3">
                <a:extLst>
                  <a:ext uri="{FF2B5EF4-FFF2-40B4-BE49-F238E27FC236}">
                    <a16:creationId xmlns:a16="http://schemas.microsoft.com/office/drawing/2014/main" id="{F1CB4FBA-EFB3-49F4-A80D-4AA40B193A33}"/>
                  </a:ext>
                </a:extLst>
              </p:cNvPr>
              <p:cNvSpPr/>
              <p:nvPr/>
            </p:nvSpPr>
            <p:spPr>
              <a:xfrm>
                <a:off x="1905000" y="2189806"/>
                <a:ext cx="3073400" cy="226568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34A9CCB-985D-A38A-ED52-7CD8EDEB928B}"/>
                  </a:ext>
                </a:extLst>
              </p:cNvPr>
              <p:cNvSpPr/>
              <p:nvPr/>
            </p:nvSpPr>
            <p:spPr>
              <a:xfrm>
                <a:off x="3413760" y="2189806"/>
                <a:ext cx="3017520" cy="2265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3B65869-DBA4-B47E-3972-124C489703C9}"/>
                  </a:ext>
                </a:extLst>
              </p:cNvPr>
              <p:cNvSpPr/>
              <p:nvPr/>
            </p:nvSpPr>
            <p:spPr>
              <a:xfrm>
                <a:off x="6431280" y="2189806"/>
                <a:ext cx="3037840" cy="22656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9C900E1-E61B-F776-5F72-E1F9C94E29E1}"/>
                  </a:ext>
                </a:extLst>
              </p:cNvPr>
              <p:cNvSpPr/>
              <p:nvPr/>
            </p:nvSpPr>
            <p:spPr>
              <a:xfrm>
                <a:off x="7828280" y="2189806"/>
                <a:ext cx="2694815" cy="2265680"/>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7852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933345" y="471851"/>
            <a:ext cx="1640910"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Model</a:t>
            </a:r>
            <a:endParaRPr lang="en-GB"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23" name="Group 22">
            <a:extLst>
              <a:ext uri="{FF2B5EF4-FFF2-40B4-BE49-F238E27FC236}">
                <a16:creationId xmlns:a16="http://schemas.microsoft.com/office/drawing/2014/main" id="{B4459568-351C-64B4-6B2F-C5C35757FCE2}"/>
              </a:ext>
            </a:extLst>
          </p:cNvPr>
          <p:cNvGrpSpPr/>
          <p:nvPr/>
        </p:nvGrpSpPr>
        <p:grpSpPr>
          <a:xfrm>
            <a:off x="1250584" y="1288194"/>
            <a:ext cx="10256655" cy="4402031"/>
            <a:chOff x="1047588" y="1457235"/>
            <a:chExt cx="10256655" cy="4402031"/>
          </a:xfrm>
        </p:grpSpPr>
        <p:sp>
          <p:nvSpPr>
            <p:cNvPr id="25" name="Rectangle: Rounded Corners 24">
              <a:extLst>
                <a:ext uri="{FF2B5EF4-FFF2-40B4-BE49-F238E27FC236}">
                  <a16:creationId xmlns:a16="http://schemas.microsoft.com/office/drawing/2014/main" id="{FAB4407E-AE6C-EA62-AC60-6249379D18F3}"/>
                </a:ext>
              </a:extLst>
            </p:cNvPr>
            <p:cNvSpPr/>
            <p:nvPr/>
          </p:nvSpPr>
          <p:spPr>
            <a:xfrm>
              <a:off x="1047588" y="4622250"/>
              <a:ext cx="10256655" cy="1237016"/>
            </a:xfrm>
            <a:prstGeom prst="roundRect">
              <a:avLst/>
            </a:prstGeom>
            <a:solidFill>
              <a:schemeClr val="accent1">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6" name="Rectangle: Rounded Corners 25">
              <a:extLst>
                <a:ext uri="{FF2B5EF4-FFF2-40B4-BE49-F238E27FC236}">
                  <a16:creationId xmlns:a16="http://schemas.microsoft.com/office/drawing/2014/main" id="{BC556630-4175-7FEA-4FE4-08D270D5C07F}"/>
                </a:ext>
              </a:extLst>
            </p:cNvPr>
            <p:cNvSpPr/>
            <p:nvPr/>
          </p:nvSpPr>
          <p:spPr>
            <a:xfrm>
              <a:off x="3897296" y="4622249"/>
              <a:ext cx="5728097" cy="380026"/>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95000"/>
                      <a:lumOff val="5000"/>
                    </a:schemeClr>
                  </a:solidFill>
                </a:rPr>
                <a:t>Deep learning model development </a:t>
              </a:r>
            </a:p>
          </p:txBody>
        </p:sp>
        <p:sp>
          <p:nvSpPr>
            <p:cNvPr id="27" name="Rectangle: Rounded Corners 26">
              <a:extLst>
                <a:ext uri="{FF2B5EF4-FFF2-40B4-BE49-F238E27FC236}">
                  <a16:creationId xmlns:a16="http://schemas.microsoft.com/office/drawing/2014/main" id="{038FEC4A-0398-39B9-BEF8-292F4CFF43DA}"/>
                </a:ext>
              </a:extLst>
            </p:cNvPr>
            <p:cNvSpPr/>
            <p:nvPr/>
          </p:nvSpPr>
          <p:spPr>
            <a:xfrm>
              <a:off x="1247299" y="5147526"/>
              <a:ext cx="2649997" cy="496785"/>
            </a:xfrm>
            <a:prstGeom prst="roundRect">
              <a:avLst/>
            </a:prstGeom>
            <a:solidFill>
              <a:schemeClr val="bg1"/>
            </a:solidFill>
            <a:ln w="28575">
              <a:solidFill>
                <a:srgbClr val="274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E5C54"/>
                  </a:solidFill>
                  <a:latin typeface="Tahoma" panose="020B0604030504040204" pitchFamily="34" charset="0"/>
                  <a:ea typeface="Tahoma" panose="020B0604030504040204" pitchFamily="34" charset="0"/>
                  <a:cs typeface="Tahoma" panose="020B0604030504040204" pitchFamily="34" charset="0"/>
                </a:rPr>
                <a:t>data preparation</a:t>
              </a:r>
            </a:p>
          </p:txBody>
        </p:sp>
        <p:sp>
          <p:nvSpPr>
            <p:cNvPr id="42" name="Rectangle: Rounded Corners 41">
              <a:extLst>
                <a:ext uri="{FF2B5EF4-FFF2-40B4-BE49-F238E27FC236}">
                  <a16:creationId xmlns:a16="http://schemas.microsoft.com/office/drawing/2014/main" id="{43D054A6-02B5-6AFE-5ABC-3B6556875123}"/>
                </a:ext>
              </a:extLst>
            </p:cNvPr>
            <p:cNvSpPr/>
            <p:nvPr/>
          </p:nvSpPr>
          <p:spPr>
            <a:xfrm>
              <a:off x="4833046" y="5147527"/>
              <a:ext cx="2649997" cy="496788"/>
            </a:xfrm>
            <a:prstGeom prst="roundRect">
              <a:avLst/>
            </a:prstGeom>
            <a:solidFill>
              <a:schemeClr val="bg1"/>
            </a:solidFill>
            <a:ln w="28575">
              <a:solidFill>
                <a:srgbClr val="274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E5C54"/>
                  </a:solidFill>
                  <a:latin typeface="Tahoma" panose="020B0604030504040204" pitchFamily="34" charset="0"/>
                  <a:ea typeface="Tahoma" panose="020B0604030504040204" pitchFamily="34" charset="0"/>
                  <a:cs typeface="Tahoma" panose="020B0604030504040204" pitchFamily="34" charset="0"/>
                </a:rPr>
                <a:t>model training</a:t>
              </a:r>
            </a:p>
          </p:txBody>
        </p:sp>
        <p:sp>
          <p:nvSpPr>
            <p:cNvPr id="43" name="Rectangle: Rounded Corners 42">
              <a:extLst>
                <a:ext uri="{FF2B5EF4-FFF2-40B4-BE49-F238E27FC236}">
                  <a16:creationId xmlns:a16="http://schemas.microsoft.com/office/drawing/2014/main" id="{4B42885A-12F9-3170-DFF3-EF863FDB9D40}"/>
                </a:ext>
              </a:extLst>
            </p:cNvPr>
            <p:cNvSpPr/>
            <p:nvPr/>
          </p:nvSpPr>
          <p:spPr>
            <a:xfrm>
              <a:off x="8472719" y="5147528"/>
              <a:ext cx="2649997" cy="496786"/>
            </a:xfrm>
            <a:prstGeom prst="roundRect">
              <a:avLst/>
            </a:prstGeom>
            <a:solidFill>
              <a:schemeClr val="bg1"/>
            </a:solidFill>
            <a:ln w="28575">
              <a:solidFill>
                <a:srgbClr val="274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E5C54"/>
                  </a:solidFill>
                  <a:latin typeface="Tahoma" panose="020B0604030504040204" pitchFamily="34" charset="0"/>
                  <a:ea typeface="Tahoma" panose="020B0604030504040204" pitchFamily="34" charset="0"/>
                  <a:cs typeface="Tahoma" panose="020B0604030504040204" pitchFamily="34" charset="0"/>
                </a:rPr>
                <a:t>model evaluation</a:t>
              </a:r>
            </a:p>
          </p:txBody>
        </p:sp>
        <p:grpSp>
          <p:nvGrpSpPr>
            <p:cNvPr id="44" name="Group 43">
              <a:extLst>
                <a:ext uri="{FF2B5EF4-FFF2-40B4-BE49-F238E27FC236}">
                  <a16:creationId xmlns:a16="http://schemas.microsoft.com/office/drawing/2014/main" id="{301999BD-1C8E-E46A-7ECF-2401A35F85BF}"/>
                </a:ext>
              </a:extLst>
            </p:cNvPr>
            <p:cNvGrpSpPr/>
            <p:nvPr/>
          </p:nvGrpSpPr>
          <p:grpSpPr>
            <a:xfrm>
              <a:off x="1705312" y="2834864"/>
              <a:ext cx="9389294" cy="1025477"/>
              <a:chOff x="1320713" y="2764037"/>
              <a:chExt cx="9389294" cy="1401562"/>
            </a:xfrm>
            <a:solidFill>
              <a:schemeClr val="accent1">
                <a:lumMod val="60000"/>
                <a:lumOff val="40000"/>
              </a:schemeClr>
            </a:solidFill>
          </p:grpSpPr>
          <p:sp>
            <p:nvSpPr>
              <p:cNvPr id="54" name="Rectangle: Rounded Corners 53">
                <a:extLst>
                  <a:ext uri="{FF2B5EF4-FFF2-40B4-BE49-F238E27FC236}">
                    <a16:creationId xmlns:a16="http://schemas.microsoft.com/office/drawing/2014/main" id="{0246B161-9F26-E1DA-94ED-5C8281AB83A9}"/>
                  </a:ext>
                </a:extLst>
              </p:cNvPr>
              <p:cNvSpPr/>
              <p:nvPr/>
            </p:nvSpPr>
            <p:spPr>
              <a:xfrm>
                <a:off x="1320713" y="2764037"/>
                <a:ext cx="9389294" cy="1401562"/>
              </a:xfrm>
              <a:prstGeom prst="round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56" name="Rectangle: Rounded Corners 55">
                <a:extLst>
                  <a:ext uri="{FF2B5EF4-FFF2-40B4-BE49-F238E27FC236}">
                    <a16:creationId xmlns:a16="http://schemas.microsoft.com/office/drawing/2014/main" id="{5FF3288A-0A1D-9053-1E05-AAC372D9A47E}"/>
                  </a:ext>
                </a:extLst>
              </p:cNvPr>
              <p:cNvSpPr/>
              <p:nvPr/>
            </p:nvSpPr>
            <p:spPr>
              <a:xfrm>
                <a:off x="6855599" y="3271076"/>
                <a:ext cx="2870143" cy="576374"/>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74D47"/>
                    </a:solidFill>
                    <a:latin typeface="Tahoma" panose="020B0604030504040204" pitchFamily="34" charset="0"/>
                    <a:ea typeface="Tahoma" panose="020B0604030504040204" pitchFamily="34" charset="0"/>
                    <a:cs typeface="Tahoma" panose="020B0604030504040204" pitchFamily="34" charset="0"/>
                  </a:rPr>
                  <a:t>gap-imputation</a:t>
                </a:r>
              </a:p>
            </p:txBody>
          </p:sp>
          <p:sp>
            <p:nvSpPr>
              <p:cNvPr id="57" name="Rectangle: Rounded Corners 56">
                <a:extLst>
                  <a:ext uri="{FF2B5EF4-FFF2-40B4-BE49-F238E27FC236}">
                    <a16:creationId xmlns:a16="http://schemas.microsoft.com/office/drawing/2014/main" id="{C58DB249-8DFA-C16B-6B06-3FF78D07AB1C}"/>
                  </a:ext>
                </a:extLst>
              </p:cNvPr>
              <p:cNvSpPr/>
              <p:nvPr/>
            </p:nvSpPr>
            <p:spPr>
              <a:xfrm>
                <a:off x="1986660" y="3216576"/>
                <a:ext cx="3151198" cy="594620"/>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74D47"/>
                    </a:solidFill>
                    <a:latin typeface="Tahoma" panose="020B0604030504040204" pitchFamily="34" charset="0"/>
                    <a:ea typeface="Tahoma" panose="020B0604030504040204" pitchFamily="34" charset="0"/>
                    <a:cs typeface="Tahoma" panose="020B0604030504040204" pitchFamily="34" charset="0"/>
                  </a:rPr>
                  <a:t>filtering, cleaning </a:t>
                </a:r>
              </a:p>
            </p:txBody>
          </p:sp>
        </p:grpSp>
        <p:grpSp>
          <p:nvGrpSpPr>
            <p:cNvPr id="47" name="Group 46">
              <a:extLst>
                <a:ext uri="{FF2B5EF4-FFF2-40B4-BE49-F238E27FC236}">
                  <a16:creationId xmlns:a16="http://schemas.microsoft.com/office/drawing/2014/main" id="{166291C0-784B-E7C1-FB59-173FD5D67717}"/>
                </a:ext>
              </a:extLst>
            </p:cNvPr>
            <p:cNvGrpSpPr/>
            <p:nvPr/>
          </p:nvGrpSpPr>
          <p:grpSpPr>
            <a:xfrm>
              <a:off x="4523218" y="1457235"/>
              <a:ext cx="3098307" cy="905522"/>
              <a:chOff x="4206570" y="1049825"/>
              <a:chExt cx="3098307" cy="905522"/>
            </a:xfrm>
          </p:grpSpPr>
          <p:sp>
            <p:nvSpPr>
              <p:cNvPr id="52" name="Flowchart: Magnetic Disk 51">
                <a:extLst>
                  <a:ext uri="{FF2B5EF4-FFF2-40B4-BE49-F238E27FC236}">
                    <a16:creationId xmlns:a16="http://schemas.microsoft.com/office/drawing/2014/main" id="{8A005D0B-A7A6-3FAD-0C63-43038C62FC9C}"/>
                  </a:ext>
                </a:extLst>
              </p:cNvPr>
              <p:cNvSpPr/>
              <p:nvPr/>
            </p:nvSpPr>
            <p:spPr>
              <a:xfrm>
                <a:off x="4206570" y="1049825"/>
                <a:ext cx="3098307" cy="905522"/>
              </a:xfrm>
              <a:prstGeom prst="flowChartMagneticDisk">
                <a:avLst/>
              </a:prstGeom>
              <a:solidFill>
                <a:schemeClr val="bg1">
                  <a:lumMod val="85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Rectangle: Rounded Corners 52">
                <a:extLst>
                  <a:ext uri="{FF2B5EF4-FFF2-40B4-BE49-F238E27FC236}">
                    <a16:creationId xmlns:a16="http://schemas.microsoft.com/office/drawing/2014/main" id="{61511664-7385-E7B8-17D7-26D5B5D5D703}"/>
                  </a:ext>
                </a:extLst>
              </p:cNvPr>
              <p:cNvSpPr/>
              <p:nvPr/>
            </p:nvSpPr>
            <p:spPr>
              <a:xfrm>
                <a:off x="5055530" y="1436239"/>
                <a:ext cx="1518082" cy="457184"/>
              </a:xfrm>
              <a:prstGeom prst="round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CTGs</a:t>
                </a:r>
              </a:p>
            </p:txBody>
          </p:sp>
        </p:grpSp>
        <p:sp>
          <p:nvSpPr>
            <p:cNvPr id="48" name="Arrow: Down 47">
              <a:extLst>
                <a:ext uri="{FF2B5EF4-FFF2-40B4-BE49-F238E27FC236}">
                  <a16:creationId xmlns:a16="http://schemas.microsoft.com/office/drawing/2014/main" id="{3FF09EF2-BEDB-424B-6105-0D52DB325CCF}"/>
                </a:ext>
              </a:extLst>
            </p:cNvPr>
            <p:cNvSpPr/>
            <p:nvPr/>
          </p:nvSpPr>
          <p:spPr>
            <a:xfrm>
              <a:off x="5980634" y="2450064"/>
              <a:ext cx="207058" cy="259369"/>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Down 50">
              <a:extLst>
                <a:ext uri="{FF2B5EF4-FFF2-40B4-BE49-F238E27FC236}">
                  <a16:creationId xmlns:a16="http://schemas.microsoft.com/office/drawing/2014/main" id="{EEF726D4-B26F-84DA-DF84-6A8299EF3B7A}"/>
                </a:ext>
              </a:extLst>
            </p:cNvPr>
            <p:cNvSpPr/>
            <p:nvPr/>
          </p:nvSpPr>
          <p:spPr>
            <a:xfrm>
              <a:off x="6072371" y="4129190"/>
              <a:ext cx="187828" cy="253657"/>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Arrow: Down 58">
            <a:extLst>
              <a:ext uri="{FF2B5EF4-FFF2-40B4-BE49-F238E27FC236}">
                <a16:creationId xmlns:a16="http://schemas.microsoft.com/office/drawing/2014/main" id="{86F3CBC8-AF98-4354-64F0-E29EA5A8D943}"/>
              </a:ext>
            </a:extLst>
          </p:cNvPr>
          <p:cNvSpPr/>
          <p:nvPr/>
        </p:nvSpPr>
        <p:spPr>
          <a:xfrm rot="16200000">
            <a:off x="6393684" y="3037167"/>
            <a:ext cx="207058" cy="49653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637FA865-D87D-E573-1A50-8E9D0F8B07E7}"/>
              </a:ext>
            </a:extLst>
          </p:cNvPr>
          <p:cNvSpPr>
            <a:spLocks noGrp="1"/>
          </p:cNvSpPr>
          <p:nvPr>
            <p:ph type="sldNum" sz="quarter" idx="12"/>
          </p:nvPr>
        </p:nvSpPr>
        <p:spPr/>
        <p:txBody>
          <a:bodyPr/>
          <a:lstStyle/>
          <a:p>
            <a:fld id="{0946259B-8396-46CD-AD42-FDEDA89DA278}" type="slidenum">
              <a:rPr lang="en-US" smtClean="0"/>
              <a:t>23</a:t>
            </a:fld>
            <a:endParaRPr lang="en-US"/>
          </a:p>
        </p:txBody>
      </p:sp>
      <p:sp>
        <p:nvSpPr>
          <p:cNvPr id="28" name="Arrow: Down 27">
            <a:extLst>
              <a:ext uri="{FF2B5EF4-FFF2-40B4-BE49-F238E27FC236}">
                <a16:creationId xmlns:a16="http://schemas.microsoft.com/office/drawing/2014/main" id="{67A93636-F654-4E3E-BE31-EADBDC2AF2FF}"/>
              </a:ext>
            </a:extLst>
          </p:cNvPr>
          <p:cNvSpPr/>
          <p:nvPr/>
        </p:nvSpPr>
        <p:spPr>
          <a:xfrm rot="16200000">
            <a:off x="4444740" y="5000288"/>
            <a:ext cx="207058" cy="49653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Down 28">
            <a:extLst>
              <a:ext uri="{FF2B5EF4-FFF2-40B4-BE49-F238E27FC236}">
                <a16:creationId xmlns:a16="http://schemas.microsoft.com/office/drawing/2014/main" id="{81098AEC-562D-4FBE-96D2-706E9FFB6BF5}"/>
              </a:ext>
            </a:extLst>
          </p:cNvPr>
          <p:cNvSpPr/>
          <p:nvPr/>
        </p:nvSpPr>
        <p:spPr>
          <a:xfrm rot="16200000">
            <a:off x="8089887" y="4978611"/>
            <a:ext cx="207058" cy="49653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80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8E9DF-D48B-BA1B-BCAD-07AF1C87E60D}"/>
              </a:ext>
            </a:extLst>
          </p:cNvPr>
          <p:cNvSpPr>
            <a:spLocks noGrp="1"/>
          </p:cNvSpPr>
          <p:nvPr>
            <p:ph type="sldNum" sz="quarter" idx="12"/>
          </p:nvPr>
        </p:nvSpPr>
        <p:spPr/>
        <p:txBody>
          <a:bodyPr/>
          <a:lstStyle/>
          <a:p>
            <a:fld id="{0946259B-8396-46CD-AD42-FDEDA89DA278}" type="slidenum">
              <a:rPr lang="en-US" smtClean="0"/>
              <a:t>24</a:t>
            </a:fld>
            <a:endParaRPr lang="en-US"/>
          </a:p>
        </p:txBody>
      </p:sp>
      <p:sp>
        <p:nvSpPr>
          <p:cNvPr id="17" name="Title 1">
            <a:extLst>
              <a:ext uri="{FF2B5EF4-FFF2-40B4-BE49-F238E27FC236}">
                <a16:creationId xmlns:a16="http://schemas.microsoft.com/office/drawing/2014/main" id="{3F1FD139-C08B-FD48-2A99-B1FBC3271C14}"/>
              </a:ext>
            </a:extLst>
          </p:cNvPr>
          <p:cNvSpPr txBox="1">
            <a:spLocks/>
          </p:cNvSpPr>
          <p:nvPr/>
        </p:nvSpPr>
        <p:spPr>
          <a:xfrm>
            <a:off x="448852" y="33014"/>
            <a:ext cx="10981148" cy="66821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deep learning Model development: </a:t>
            </a:r>
            <a:r>
              <a:rPr lang="en-US" sz="2400" dirty="0">
                <a:solidFill>
                  <a:srgbClr val="002060"/>
                </a:solidFill>
                <a:effectLst/>
                <a:latin typeface="Tahoma" panose="020B0604030504040204" pitchFamily="34" charset="0"/>
                <a:ea typeface="Tahoma" panose="020B0604030504040204" pitchFamily="34" charset="0"/>
                <a:cs typeface="Tahoma" panose="020B0604030504040204" pitchFamily="34" charset="0"/>
              </a:rPr>
              <a:t>DL architecture </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71E72E4-551D-EECB-E6BB-1BA3AB3C42FC}"/>
              </a:ext>
            </a:extLst>
          </p:cNvPr>
          <p:cNvPicPr>
            <a:picLocks noChangeAspect="1"/>
          </p:cNvPicPr>
          <p:nvPr/>
        </p:nvPicPr>
        <p:blipFill rotWithShape="1">
          <a:blip r:embed="rId2">
            <a:extLst>
              <a:ext uri="{28A0092B-C50C-407E-A947-70E740481C1C}">
                <a14:useLocalDpi xmlns:a14="http://schemas.microsoft.com/office/drawing/2010/main" val="0"/>
              </a:ext>
            </a:extLst>
          </a:blip>
          <a:srcRect l="7187" t="38566" r="8542" b="-1159"/>
          <a:stretch/>
        </p:blipFill>
        <p:spPr bwMode="auto">
          <a:xfrm>
            <a:off x="711607" y="1171444"/>
            <a:ext cx="9267361" cy="4712889"/>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EFF0B0A-7FEE-CEE1-9201-6F75FED43289}"/>
              </a:ext>
            </a:extLst>
          </p:cNvPr>
          <p:cNvSpPr txBox="1"/>
          <p:nvPr/>
        </p:nvSpPr>
        <p:spPr>
          <a:xfrm>
            <a:off x="1016407" y="6105602"/>
            <a:ext cx="10413593" cy="461665"/>
          </a:xfrm>
          <a:prstGeom prst="rect">
            <a:avLst/>
          </a:prstGeom>
          <a:noFill/>
        </p:spPr>
        <p:txBody>
          <a:bodyPr wrap="square">
            <a:spAutoFit/>
          </a:bodyPr>
          <a:lstStyle/>
          <a:p>
            <a:pPr marL="0" marR="0">
              <a:spcBef>
                <a:spcPts val="0"/>
              </a:spcBef>
              <a:spcAft>
                <a:spcPts val="1000"/>
              </a:spcAft>
            </a:pP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Architectures of 1D-CNN-LSTM sequential </a:t>
            </a:r>
            <a:r>
              <a:rPr lang="en-GB" sz="24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(top</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and 1D-CNN (bottom) models.</a:t>
            </a:r>
          </a:p>
        </p:txBody>
      </p:sp>
    </p:spTree>
    <p:extLst>
      <p:ext uri="{BB962C8B-B14F-4D97-AF65-F5344CB8AC3E}">
        <p14:creationId xmlns:p14="http://schemas.microsoft.com/office/powerpoint/2010/main" val="146002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8E9DF-D48B-BA1B-BCAD-07AF1C87E60D}"/>
              </a:ext>
            </a:extLst>
          </p:cNvPr>
          <p:cNvSpPr>
            <a:spLocks noGrp="1"/>
          </p:cNvSpPr>
          <p:nvPr>
            <p:ph type="sldNum" sz="quarter" idx="12"/>
          </p:nvPr>
        </p:nvSpPr>
        <p:spPr/>
        <p:txBody>
          <a:bodyPr/>
          <a:lstStyle/>
          <a:p>
            <a:fld id="{0946259B-8396-46CD-AD42-FDEDA89DA278}" type="slidenum">
              <a:rPr lang="en-US" smtClean="0"/>
              <a:t>25</a:t>
            </a:fld>
            <a:endParaRPr lang="en-US"/>
          </a:p>
        </p:txBody>
      </p:sp>
      <p:pic>
        <p:nvPicPr>
          <p:cNvPr id="6" name="Picture 5" descr="Diagram&#10;&#10;Description automatically generated">
            <a:extLst>
              <a:ext uri="{FF2B5EF4-FFF2-40B4-BE49-F238E27FC236}">
                <a16:creationId xmlns:a16="http://schemas.microsoft.com/office/drawing/2014/main" id="{9BB19206-DD19-67DB-9B1F-77CCFE8DA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93" y="603933"/>
            <a:ext cx="10601756" cy="5573285"/>
          </a:xfrm>
          <a:prstGeom prst="rect">
            <a:avLst/>
          </a:prstGeom>
        </p:spPr>
      </p:pic>
      <p:sp>
        <p:nvSpPr>
          <p:cNvPr id="4" name="TextBox 3">
            <a:extLst>
              <a:ext uri="{FF2B5EF4-FFF2-40B4-BE49-F238E27FC236}">
                <a16:creationId xmlns:a16="http://schemas.microsoft.com/office/drawing/2014/main" id="{827DBB10-5A82-99BD-7994-B1F27287B047}"/>
              </a:ext>
            </a:extLst>
          </p:cNvPr>
          <p:cNvSpPr txBox="1"/>
          <p:nvPr/>
        </p:nvSpPr>
        <p:spPr>
          <a:xfrm>
            <a:off x="1351295" y="6254067"/>
            <a:ext cx="8876437" cy="461665"/>
          </a:xfrm>
          <a:prstGeom prst="rect">
            <a:avLst/>
          </a:prstGeom>
          <a:noFill/>
        </p:spPr>
        <p:txBody>
          <a:bodyPr wrap="square">
            <a:spAutoFit/>
          </a:bodyPr>
          <a:lstStyle/>
          <a:p>
            <a:pPr marL="0" marR="0">
              <a:spcBef>
                <a:spcPts val="0"/>
              </a:spcBef>
              <a:spcAft>
                <a:spcPts val="1000"/>
              </a:spcAft>
            </a:pP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Architecture of a 1D-CNN-LSTM parallel model.</a:t>
            </a:r>
          </a:p>
        </p:txBody>
      </p:sp>
    </p:spTree>
    <p:extLst>
      <p:ext uri="{BB962C8B-B14F-4D97-AF65-F5344CB8AC3E}">
        <p14:creationId xmlns:p14="http://schemas.microsoft.com/office/powerpoint/2010/main" val="12407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1399AAA-7F91-AAE8-230E-F1B7728F6A72}"/>
              </a:ext>
            </a:extLst>
          </p:cNvPr>
          <p:cNvGrpSpPr/>
          <p:nvPr/>
        </p:nvGrpSpPr>
        <p:grpSpPr>
          <a:xfrm>
            <a:off x="446535" y="1298360"/>
            <a:ext cx="11164274" cy="5477360"/>
            <a:chOff x="858190" y="836970"/>
            <a:chExt cx="10277666" cy="5627763"/>
          </a:xfrm>
        </p:grpSpPr>
        <p:sp>
          <p:nvSpPr>
            <p:cNvPr id="27" name="Rectangle: Rounded Corners 26">
              <a:extLst>
                <a:ext uri="{FF2B5EF4-FFF2-40B4-BE49-F238E27FC236}">
                  <a16:creationId xmlns:a16="http://schemas.microsoft.com/office/drawing/2014/main" id="{E96E9F00-D436-0CF6-65D3-D54B38AB32A0}"/>
                </a:ext>
              </a:extLst>
            </p:cNvPr>
            <p:cNvSpPr/>
            <p:nvPr/>
          </p:nvSpPr>
          <p:spPr>
            <a:xfrm>
              <a:off x="2900172" y="836970"/>
              <a:ext cx="7204669" cy="66332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E5C54"/>
                  </a:solidFill>
                </a:rPr>
                <a:t>All Data (n = 51449; </a:t>
              </a:r>
              <a:r>
                <a:rPr lang="en-GB" b="1" dirty="0" err="1">
                  <a:solidFill>
                    <a:srgbClr val="2E5C54"/>
                  </a:solidFill>
                </a:rPr>
                <a:t>sev</a:t>
              </a:r>
              <a:r>
                <a:rPr lang="en-GB" b="1" dirty="0">
                  <a:solidFill>
                    <a:srgbClr val="2E5C54"/>
                  </a:solidFill>
                </a:rPr>
                <a:t> = 452)</a:t>
              </a:r>
            </a:p>
          </p:txBody>
        </p:sp>
        <p:sp>
          <p:nvSpPr>
            <p:cNvPr id="28" name="Rectangle: Rounded Corners 27">
              <a:extLst>
                <a:ext uri="{FF2B5EF4-FFF2-40B4-BE49-F238E27FC236}">
                  <a16:creationId xmlns:a16="http://schemas.microsoft.com/office/drawing/2014/main" id="{430470FC-CDD7-A0A0-DE1C-67FF365B298B}"/>
                </a:ext>
              </a:extLst>
            </p:cNvPr>
            <p:cNvSpPr/>
            <p:nvPr/>
          </p:nvSpPr>
          <p:spPr>
            <a:xfrm>
              <a:off x="2900172" y="1641980"/>
              <a:ext cx="5488272" cy="66332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E5C54"/>
                  </a:solidFill>
                </a:rPr>
                <a:t>85% Training Data (n = 44245; </a:t>
              </a:r>
              <a:r>
                <a:rPr lang="en-GB" b="1" dirty="0" err="1">
                  <a:solidFill>
                    <a:srgbClr val="2E5C54"/>
                  </a:solidFill>
                </a:rPr>
                <a:t>sev</a:t>
              </a:r>
              <a:r>
                <a:rPr lang="en-GB" b="1" dirty="0">
                  <a:solidFill>
                    <a:srgbClr val="2E5C54"/>
                  </a:solidFill>
                </a:rPr>
                <a:t> = 384)</a:t>
              </a:r>
            </a:p>
          </p:txBody>
        </p:sp>
        <p:sp>
          <p:nvSpPr>
            <p:cNvPr id="29" name="Rectangle: Rounded Corners 28">
              <a:extLst>
                <a:ext uri="{FF2B5EF4-FFF2-40B4-BE49-F238E27FC236}">
                  <a16:creationId xmlns:a16="http://schemas.microsoft.com/office/drawing/2014/main" id="{F738ABC7-03FA-0E48-56E1-882E60B62156}"/>
                </a:ext>
              </a:extLst>
            </p:cNvPr>
            <p:cNvSpPr/>
            <p:nvPr/>
          </p:nvSpPr>
          <p:spPr>
            <a:xfrm>
              <a:off x="8478090" y="1641980"/>
              <a:ext cx="1626751" cy="6633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15% Test Data</a:t>
              </a:r>
            </a:p>
            <a:p>
              <a:pPr algn="ctr"/>
              <a:r>
                <a:rPr lang="en-GB" sz="1400" b="1" dirty="0"/>
                <a:t>(n= 7772, </a:t>
              </a:r>
              <a:r>
                <a:rPr lang="en-GB" sz="1400" b="1" dirty="0" err="1"/>
                <a:t>sev</a:t>
              </a:r>
              <a:r>
                <a:rPr lang="en-GB" sz="1400" b="1" dirty="0"/>
                <a:t> =68)</a:t>
              </a:r>
            </a:p>
          </p:txBody>
        </p:sp>
        <p:grpSp>
          <p:nvGrpSpPr>
            <p:cNvPr id="30" name="Group 29">
              <a:extLst>
                <a:ext uri="{FF2B5EF4-FFF2-40B4-BE49-F238E27FC236}">
                  <a16:creationId xmlns:a16="http://schemas.microsoft.com/office/drawing/2014/main" id="{C5BD292A-2F07-9755-E3A4-A402B3A442E5}"/>
                </a:ext>
              </a:extLst>
            </p:cNvPr>
            <p:cNvGrpSpPr/>
            <p:nvPr/>
          </p:nvGrpSpPr>
          <p:grpSpPr>
            <a:xfrm>
              <a:off x="2895962" y="2781180"/>
              <a:ext cx="5620963" cy="2618880"/>
              <a:chOff x="2603585" y="2978403"/>
              <a:chExt cx="5620963" cy="2618880"/>
            </a:xfrm>
          </p:grpSpPr>
          <p:grpSp>
            <p:nvGrpSpPr>
              <p:cNvPr id="45" name="Group 44">
                <a:extLst>
                  <a:ext uri="{FF2B5EF4-FFF2-40B4-BE49-F238E27FC236}">
                    <a16:creationId xmlns:a16="http://schemas.microsoft.com/office/drawing/2014/main" id="{2BE04891-BFE5-F11B-53CD-56E202AE35EC}"/>
                  </a:ext>
                </a:extLst>
              </p:cNvPr>
              <p:cNvGrpSpPr/>
              <p:nvPr/>
            </p:nvGrpSpPr>
            <p:grpSpPr>
              <a:xfrm>
                <a:off x="2603585" y="2978403"/>
                <a:ext cx="5620963" cy="1279768"/>
                <a:chOff x="2603585" y="2978403"/>
                <a:chExt cx="5620963" cy="1279768"/>
              </a:xfrm>
            </p:grpSpPr>
            <p:grpSp>
              <p:nvGrpSpPr>
                <p:cNvPr id="58" name="Group 57">
                  <a:extLst>
                    <a:ext uri="{FF2B5EF4-FFF2-40B4-BE49-F238E27FC236}">
                      <a16:creationId xmlns:a16="http://schemas.microsoft.com/office/drawing/2014/main" id="{1F24568C-D7C7-20C2-2F96-2EAFF9971123}"/>
                    </a:ext>
                  </a:extLst>
                </p:cNvPr>
                <p:cNvGrpSpPr/>
                <p:nvPr/>
              </p:nvGrpSpPr>
              <p:grpSpPr>
                <a:xfrm>
                  <a:off x="2607795" y="2978403"/>
                  <a:ext cx="5616753" cy="317461"/>
                  <a:chOff x="2642716" y="2404662"/>
                  <a:chExt cx="5616753" cy="317461"/>
                </a:xfrm>
                <a:solidFill>
                  <a:srgbClr val="2E5C54"/>
                </a:solidFill>
              </p:grpSpPr>
              <p:grpSp>
                <p:nvGrpSpPr>
                  <p:cNvPr id="71" name="Group 70">
                    <a:extLst>
                      <a:ext uri="{FF2B5EF4-FFF2-40B4-BE49-F238E27FC236}">
                        <a16:creationId xmlns:a16="http://schemas.microsoft.com/office/drawing/2014/main" id="{CC71B518-9EC9-4A17-757F-CD4AD152DFA5}"/>
                      </a:ext>
                    </a:extLst>
                  </p:cNvPr>
                  <p:cNvGrpSpPr/>
                  <p:nvPr/>
                </p:nvGrpSpPr>
                <p:grpSpPr>
                  <a:xfrm>
                    <a:off x="2642716" y="2498817"/>
                    <a:ext cx="5616753" cy="223306"/>
                    <a:chOff x="2642716" y="2498817"/>
                    <a:chExt cx="5616753" cy="223306"/>
                  </a:xfrm>
                  <a:grpFill/>
                </p:grpSpPr>
                <p:sp>
                  <p:nvSpPr>
                    <p:cNvPr id="73" name="Rectangle: Rounded Corners 72">
                      <a:extLst>
                        <a:ext uri="{FF2B5EF4-FFF2-40B4-BE49-F238E27FC236}">
                          <a16:creationId xmlns:a16="http://schemas.microsoft.com/office/drawing/2014/main" id="{1A38E8ED-7EAB-9B4F-06A8-800933172CC4}"/>
                        </a:ext>
                      </a:extLst>
                    </p:cNvPr>
                    <p:cNvSpPr/>
                    <p:nvPr/>
                  </p:nvSpPr>
                  <p:spPr>
                    <a:xfrm>
                      <a:off x="2642716" y="2498823"/>
                      <a:ext cx="808696" cy="2226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74" name="Rectangle: Rounded Corners 73">
                      <a:extLst>
                        <a:ext uri="{FF2B5EF4-FFF2-40B4-BE49-F238E27FC236}">
                          <a16:creationId xmlns:a16="http://schemas.microsoft.com/office/drawing/2014/main" id="{74845D9B-3FF8-E294-0C2F-C75EAE7EE738}"/>
                        </a:ext>
                      </a:extLst>
                    </p:cNvPr>
                    <p:cNvSpPr/>
                    <p:nvPr/>
                  </p:nvSpPr>
                  <p:spPr>
                    <a:xfrm>
                      <a:off x="3610436" y="2498826"/>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75" name="Rectangle: Rounded Corners 74">
                      <a:extLst>
                        <a:ext uri="{FF2B5EF4-FFF2-40B4-BE49-F238E27FC236}">
                          <a16:creationId xmlns:a16="http://schemas.microsoft.com/office/drawing/2014/main" id="{1FCF48E2-C62C-B5BA-E374-5F6A1794D8B7}"/>
                        </a:ext>
                      </a:extLst>
                    </p:cNvPr>
                    <p:cNvSpPr/>
                    <p:nvPr/>
                  </p:nvSpPr>
                  <p:spPr>
                    <a:xfrm>
                      <a:off x="4578156" y="249882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76" name="Rectangle: Rounded Corners 75">
                      <a:extLst>
                        <a:ext uri="{FF2B5EF4-FFF2-40B4-BE49-F238E27FC236}">
                          <a16:creationId xmlns:a16="http://schemas.microsoft.com/office/drawing/2014/main" id="{842BEE7A-555E-F6D3-BC08-42A80A5AB38D}"/>
                        </a:ext>
                      </a:extLst>
                    </p:cNvPr>
                    <p:cNvSpPr/>
                    <p:nvPr/>
                  </p:nvSpPr>
                  <p:spPr>
                    <a:xfrm>
                      <a:off x="7322291" y="2498824"/>
                      <a:ext cx="847971"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77" name="Rectangle: Rounded Corners 76">
                      <a:extLst>
                        <a:ext uri="{FF2B5EF4-FFF2-40B4-BE49-F238E27FC236}">
                          <a16:creationId xmlns:a16="http://schemas.microsoft.com/office/drawing/2014/main" id="{A34F1E18-18A0-28F5-D8BE-265655BEA8CB}"/>
                        </a:ext>
                      </a:extLst>
                    </p:cNvPr>
                    <p:cNvSpPr/>
                    <p:nvPr/>
                  </p:nvSpPr>
                  <p:spPr>
                    <a:xfrm>
                      <a:off x="6354572"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78" name="Rectangle: Rounded Corners 77">
                      <a:extLst>
                        <a:ext uri="{FF2B5EF4-FFF2-40B4-BE49-F238E27FC236}">
                          <a16:creationId xmlns:a16="http://schemas.microsoft.com/office/drawing/2014/main" id="{FCADCE22-0945-2427-F647-825C9048FCB9}"/>
                        </a:ext>
                      </a:extLst>
                    </p:cNvPr>
                    <p:cNvSpPr/>
                    <p:nvPr/>
                  </p:nvSpPr>
                  <p:spPr>
                    <a:xfrm>
                      <a:off x="3609032"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81" name="Rectangle: Rounded Corners 80">
                      <a:extLst>
                        <a:ext uri="{FF2B5EF4-FFF2-40B4-BE49-F238E27FC236}">
                          <a16:creationId xmlns:a16="http://schemas.microsoft.com/office/drawing/2014/main" id="{CDDA7F3A-0499-CEF8-5285-F7CEC7A667D3}"/>
                        </a:ext>
                      </a:extLst>
                    </p:cNvPr>
                    <p:cNvSpPr/>
                    <p:nvPr/>
                  </p:nvSpPr>
                  <p:spPr>
                    <a:xfrm>
                      <a:off x="4576753" y="2499444"/>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82" name="Rectangle: Rounded Corners 81">
                      <a:extLst>
                        <a:ext uri="{FF2B5EF4-FFF2-40B4-BE49-F238E27FC236}">
                          <a16:creationId xmlns:a16="http://schemas.microsoft.com/office/drawing/2014/main" id="{0A248678-0E1B-793A-EC0D-6231094BCCEC}"/>
                        </a:ext>
                      </a:extLst>
                    </p:cNvPr>
                    <p:cNvSpPr/>
                    <p:nvPr/>
                  </p:nvSpPr>
                  <p:spPr>
                    <a:xfrm>
                      <a:off x="6353169" y="2499442"/>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83" name="Rectangle: Rounded Corners 82">
                      <a:extLst>
                        <a:ext uri="{FF2B5EF4-FFF2-40B4-BE49-F238E27FC236}">
                          <a16:creationId xmlns:a16="http://schemas.microsoft.com/office/drawing/2014/main" id="{7E571B3A-0839-F68D-F934-546684ED44A9}"/>
                        </a:ext>
                      </a:extLst>
                    </p:cNvPr>
                    <p:cNvSpPr/>
                    <p:nvPr/>
                  </p:nvSpPr>
                  <p:spPr>
                    <a:xfrm>
                      <a:off x="3607629" y="2499442"/>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86" name="Rectangle: Rounded Corners 85">
                      <a:extLst>
                        <a:ext uri="{FF2B5EF4-FFF2-40B4-BE49-F238E27FC236}">
                          <a16:creationId xmlns:a16="http://schemas.microsoft.com/office/drawing/2014/main" id="{F8284D75-591E-F2B3-5C09-C1D65756EA89}"/>
                        </a:ext>
                      </a:extLst>
                    </p:cNvPr>
                    <p:cNvSpPr/>
                    <p:nvPr/>
                  </p:nvSpPr>
                  <p:spPr>
                    <a:xfrm>
                      <a:off x="7322290" y="2498820"/>
                      <a:ext cx="847971"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87" name="Rectangle: Rounded Corners 86">
                      <a:extLst>
                        <a:ext uri="{FF2B5EF4-FFF2-40B4-BE49-F238E27FC236}">
                          <a16:creationId xmlns:a16="http://schemas.microsoft.com/office/drawing/2014/main" id="{4DA7A664-0585-9B29-80E4-D7F8B58B6247}"/>
                        </a:ext>
                      </a:extLst>
                    </p:cNvPr>
                    <p:cNvSpPr/>
                    <p:nvPr/>
                  </p:nvSpPr>
                  <p:spPr>
                    <a:xfrm>
                      <a:off x="4576752" y="2499440"/>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88" name="Rectangle: Rounded Corners 87">
                      <a:extLst>
                        <a:ext uri="{FF2B5EF4-FFF2-40B4-BE49-F238E27FC236}">
                          <a16:creationId xmlns:a16="http://schemas.microsoft.com/office/drawing/2014/main" id="{FF615AA0-4BE3-8D0A-DE9E-F85EACB5C7D7}"/>
                        </a:ext>
                      </a:extLst>
                    </p:cNvPr>
                    <p:cNvSpPr/>
                    <p:nvPr/>
                  </p:nvSpPr>
                  <p:spPr>
                    <a:xfrm>
                      <a:off x="6353168" y="2499438"/>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89" name="Rectangle: Rounded Corners 88">
                      <a:extLst>
                        <a:ext uri="{FF2B5EF4-FFF2-40B4-BE49-F238E27FC236}">
                          <a16:creationId xmlns:a16="http://schemas.microsoft.com/office/drawing/2014/main" id="{7B13A979-44B5-3B00-615D-BBE66CA335BC}"/>
                        </a:ext>
                      </a:extLst>
                    </p:cNvPr>
                    <p:cNvSpPr/>
                    <p:nvPr/>
                  </p:nvSpPr>
                  <p:spPr>
                    <a:xfrm>
                      <a:off x="3607628" y="2499438"/>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93" name="Rectangle: Rounded Corners 92">
                      <a:extLst>
                        <a:ext uri="{FF2B5EF4-FFF2-40B4-BE49-F238E27FC236}">
                          <a16:creationId xmlns:a16="http://schemas.microsoft.com/office/drawing/2014/main" id="{3AD0DC68-FB4E-2118-F88C-EB123560163C}"/>
                        </a:ext>
                      </a:extLst>
                    </p:cNvPr>
                    <p:cNvSpPr/>
                    <p:nvPr/>
                  </p:nvSpPr>
                  <p:spPr>
                    <a:xfrm>
                      <a:off x="7322290" y="2498817"/>
                      <a:ext cx="937179"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94" name="Rectangle: Rounded Corners 93">
                      <a:extLst>
                        <a:ext uri="{FF2B5EF4-FFF2-40B4-BE49-F238E27FC236}">
                          <a16:creationId xmlns:a16="http://schemas.microsoft.com/office/drawing/2014/main" id="{F3C1B3B8-0BAF-DA13-6772-D4B472076FB4}"/>
                        </a:ext>
                      </a:extLst>
                    </p:cNvPr>
                    <p:cNvSpPr/>
                    <p:nvPr/>
                  </p:nvSpPr>
                  <p:spPr>
                    <a:xfrm>
                      <a:off x="4576752" y="2499437"/>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95" name="Rectangle: Rounded Corners 94">
                      <a:extLst>
                        <a:ext uri="{FF2B5EF4-FFF2-40B4-BE49-F238E27FC236}">
                          <a16:creationId xmlns:a16="http://schemas.microsoft.com/office/drawing/2014/main" id="{A09B2112-D0BE-548D-898C-1BC23D5A6A30}"/>
                        </a:ext>
                      </a:extLst>
                    </p:cNvPr>
                    <p:cNvSpPr/>
                    <p:nvPr/>
                  </p:nvSpPr>
                  <p:spPr>
                    <a:xfrm>
                      <a:off x="6353168" y="249943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96" name="Rectangle: Rounded Corners 95">
                      <a:extLst>
                        <a:ext uri="{FF2B5EF4-FFF2-40B4-BE49-F238E27FC236}">
                          <a16:creationId xmlns:a16="http://schemas.microsoft.com/office/drawing/2014/main" id="{1E22BC7D-0EB2-9393-A9DF-3D964D3DDA7D}"/>
                        </a:ext>
                      </a:extLst>
                    </p:cNvPr>
                    <p:cNvSpPr/>
                    <p:nvPr/>
                  </p:nvSpPr>
                  <p:spPr>
                    <a:xfrm>
                      <a:off x="3607628" y="249943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grpSp>
              <p:sp>
                <p:nvSpPr>
                  <p:cNvPr id="72" name="Rectangle: Rounded Corners 71">
                    <a:extLst>
                      <a:ext uri="{FF2B5EF4-FFF2-40B4-BE49-F238E27FC236}">
                        <a16:creationId xmlns:a16="http://schemas.microsoft.com/office/drawing/2014/main" id="{7B68BA77-E9E1-EB19-0F7D-2701166EA00C}"/>
                      </a:ext>
                    </a:extLst>
                  </p:cNvPr>
                  <p:cNvSpPr/>
                  <p:nvPr/>
                </p:nvSpPr>
                <p:spPr>
                  <a:xfrm>
                    <a:off x="5464961" y="2404662"/>
                    <a:ext cx="808696" cy="222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2E5C54"/>
                        </a:solidFill>
                      </a:rPr>
                      <a:t>…</a:t>
                    </a:r>
                  </a:p>
                </p:txBody>
              </p:sp>
            </p:grpSp>
            <p:grpSp>
              <p:nvGrpSpPr>
                <p:cNvPr id="59" name="Group 58">
                  <a:extLst>
                    <a:ext uri="{FF2B5EF4-FFF2-40B4-BE49-F238E27FC236}">
                      <a16:creationId xmlns:a16="http://schemas.microsoft.com/office/drawing/2014/main" id="{4204977D-A153-C5C4-89A3-28DA0F4BD1E0}"/>
                    </a:ext>
                  </a:extLst>
                </p:cNvPr>
                <p:cNvGrpSpPr/>
                <p:nvPr/>
              </p:nvGrpSpPr>
              <p:grpSpPr>
                <a:xfrm>
                  <a:off x="2603585" y="3599783"/>
                  <a:ext cx="5620963" cy="223301"/>
                  <a:chOff x="2639909" y="2498817"/>
                  <a:chExt cx="5620963" cy="223301"/>
                </a:xfrm>
                <a:solidFill>
                  <a:srgbClr val="2E5C54"/>
                </a:solidFill>
              </p:grpSpPr>
              <p:sp>
                <p:nvSpPr>
                  <p:cNvPr id="66" name="Rectangle: Rounded Corners 65">
                    <a:extLst>
                      <a:ext uri="{FF2B5EF4-FFF2-40B4-BE49-F238E27FC236}">
                        <a16:creationId xmlns:a16="http://schemas.microsoft.com/office/drawing/2014/main" id="{58125A31-5C1F-362D-AE26-4041C3329B28}"/>
                      </a:ext>
                    </a:extLst>
                  </p:cNvPr>
                  <p:cNvSpPr/>
                  <p:nvPr/>
                </p:nvSpPr>
                <p:spPr>
                  <a:xfrm>
                    <a:off x="2642716"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67" name="Rectangle: Rounded Corners 66">
                    <a:extLst>
                      <a:ext uri="{FF2B5EF4-FFF2-40B4-BE49-F238E27FC236}">
                        <a16:creationId xmlns:a16="http://schemas.microsoft.com/office/drawing/2014/main" id="{4B5F75C4-3532-5F2D-62F6-5E1C29C94A8F}"/>
                      </a:ext>
                    </a:extLst>
                  </p:cNvPr>
                  <p:cNvSpPr/>
                  <p:nvPr/>
                </p:nvSpPr>
                <p:spPr>
                  <a:xfrm>
                    <a:off x="3610436" y="2498826"/>
                    <a:ext cx="808696" cy="2226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68" name="Rectangle: Rounded Corners 67">
                    <a:extLst>
                      <a:ext uri="{FF2B5EF4-FFF2-40B4-BE49-F238E27FC236}">
                        <a16:creationId xmlns:a16="http://schemas.microsoft.com/office/drawing/2014/main" id="{71939CE4-EB75-DB44-C3B9-7490B127115F}"/>
                      </a:ext>
                    </a:extLst>
                  </p:cNvPr>
                  <p:cNvSpPr/>
                  <p:nvPr/>
                </p:nvSpPr>
                <p:spPr>
                  <a:xfrm>
                    <a:off x="4578156" y="249882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69" name="Rectangle: Rounded Corners 68">
                    <a:extLst>
                      <a:ext uri="{FF2B5EF4-FFF2-40B4-BE49-F238E27FC236}">
                        <a16:creationId xmlns:a16="http://schemas.microsoft.com/office/drawing/2014/main" id="{798C9FD9-ADB5-19C1-3EB4-69B1124A4547}"/>
                      </a:ext>
                    </a:extLst>
                  </p:cNvPr>
                  <p:cNvSpPr/>
                  <p:nvPr/>
                </p:nvSpPr>
                <p:spPr>
                  <a:xfrm>
                    <a:off x="7322292" y="2498824"/>
                    <a:ext cx="849374"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70" name="Rectangle: Rounded Corners 69">
                    <a:extLst>
                      <a:ext uri="{FF2B5EF4-FFF2-40B4-BE49-F238E27FC236}">
                        <a16:creationId xmlns:a16="http://schemas.microsoft.com/office/drawing/2014/main" id="{DAEBCA01-4B0A-022E-5B97-89DD5434A464}"/>
                      </a:ext>
                    </a:extLst>
                  </p:cNvPr>
                  <p:cNvSpPr/>
                  <p:nvPr/>
                </p:nvSpPr>
                <p:spPr>
                  <a:xfrm>
                    <a:off x="6354572"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79" name="Rectangle: Rounded Corners 78">
                    <a:extLst>
                      <a:ext uri="{FF2B5EF4-FFF2-40B4-BE49-F238E27FC236}">
                        <a16:creationId xmlns:a16="http://schemas.microsoft.com/office/drawing/2014/main" id="{B4B69445-1B19-4008-AC3B-ABA341EB3A9D}"/>
                      </a:ext>
                    </a:extLst>
                  </p:cNvPr>
                  <p:cNvSpPr/>
                  <p:nvPr/>
                </p:nvSpPr>
                <p:spPr>
                  <a:xfrm>
                    <a:off x="2641313" y="2498820"/>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84" name="Rectangle: Rounded Corners 83">
                    <a:extLst>
                      <a:ext uri="{FF2B5EF4-FFF2-40B4-BE49-F238E27FC236}">
                        <a16:creationId xmlns:a16="http://schemas.microsoft.com/office/drawing/2014/main" id="{DAC58312-B98E-543C-5B61-42B3735693B6}"/>
                      </a:ext>
                    </a:extLst>
                  </p:cNvPr>
                  <p:cNvSpPr/>
                  <p:nvPr/>
                </p:nvSpPr>
                <p:spPr>
                  <a:xfrm>
                    <a:off x="2639910" y="2499439"/>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90" name="Rectangle: Rounded Corners 89">
                    <a:extLst>
                      <a:ext uri="{FF2B5EF4-FFF2-40B4-BE49-F238E27FC236}">
                        <a16:creationId xmlns:a16="http://schemas.microsoft.com/office/drawing/2014/main" id="{F11F57FF-62D4-3117-B107-585062225A98}"/>
                      </a:ext>
                    </a:extLst>
                  </p:cNvPr>
                  <p:cNvSpPr/>
                  <p:nvPr/>
                </p:nvSpPr>
                <p:spPr>
                  <a:xfrm>
                    <a:off x="7322291" y="2498820"/>
                    <a:ext cx="849374"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91" name="Rectangle: Rounded Corners 90">
                    <a:extLst>
                      <a:ext uri="{FF2B5EF4-FFF2-40B4-BE49-F238E27FC236}">
                        <a16:creationId xmlns:a16="http://schemas.microsoft.com/office/drawing/2014/main" id="{33BA7183-0D65-49C5-810B-4062D78F4066}"/>
                      </a:ext>
                    </a:extLst>
                  </p:cNvPr>
                  <p:cNvSpPr/>
                  <p:nvPr/>
                </p:nvSpPr>
                <p:spPr>
                  <a:xfrm>
                    <a:off x="2639909" y="2499434"/>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97" name="Rectangle: Rounded Corners 96">
                    <a:extLst>
                      <a:ext uri="{FF2B5EF4-FFF2-40B4-BE49-F238E27FC236}">
                        <a16:creationId xmlns:a16="http://schemas.microsoft.com/office/drawing/2014/main" id="{79B44C2E-07F4-0AE1-8A90-69F26241C73C}"/>
                      </a:ext>
                    </a:extLst>
                  </p:cNvPr>
                  <p:cNvSpPr/>
                  <p:nvPr/>
                </p:nvSpPr>
                <p:spPr>
                  <a:xfrm>
                    <a:off x="6354572" y="2498820"/>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98" name="Rectangle: Rounded Corners 97">
                    <a:extLst>
                      <a:ext uri="{FF2B5EF4-FFF2-40B4-BE49-F238E27FC236}">
                        <a16:creationId xmlns:a16="http://schemas.microsoft.com/office/drawing/2014/main" id="{237F6EF0-F670-552F-EB47-6106160E5780}"/>
                      </a:ext>
                    </a:extLst>
                  </p:cNvPr>
                  <p:cNvSpPr/>
                  <p:nvPr/>
                </p:nvSpPr>
                <p:spPr>
                  <a:xfrm>
                    <a:off x="7322291" y="2498817"/>
                    <a:ext cx="938581"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99" name="Rectangle: Rounded Corners 98">
                    <a:extLst>
                      <a:ext uri="{FF2B5EF4-FFF2-40B4-BE49-F238E27FC236}">
                        <a16:creationId xmlns:a16="http://schemas.microsoft.com/office/drawing/2014/main" id="{6C6A0D39-47BA-AF7D-3FEF-048808B2F906}"/>
                      </a:ext>
                    </a:extLst>
                  </p:cNvPr>
                  <p:cNvSpPr/>
                  <p:nvPr/>
                </p:nvSpPr>
                <p:spPr>
                  <a:xfrm>
                    <a:off x="2639909" y="2499430"/>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grpSp>
            <p:grpSp>
              <p:nvGrpSpPr>
                <p:cNvPr id="60" name="Group 59">
                  <a:extLst>
                    <a:ext uri="{FF2B5EF4-FFF2-40B4-BE49-F238E27FC236}">
                      <a16:creationId xmlns:a16="http://schemas.microsoft.com/office/drawing/2014/main" id="{1278D076-EFEC-DA80-25C2-3F1876BFBB86}"/>
                    </a:ext>
                  </a:extLst>
                </p:cNvPr>
                <p:cNvGrpSpPr/>
                <p:nvPr/>
              </p:nvGrpSpPr>
              <p:grpSpPr>
                <a:xfrm>
                  <a:off x="2606392" y="4035486"/>
                  <a:ext cx="5618156" cy="222685"/>
                  <a:chOff x="2642716" y="2498820"/>
                  <a:chExt cx="5618156" cy="222685"/>
                </a:xfrm>
                <a:solidFill>
                  <a:srgbClr val="2E5C54"/>
                </a:solidFill>
              </p:grpSpPr>
              <p:sp>
                <p:nvSpPr>
                  <p:cNvPr id="61" name="Rectangle: Rounded Corners 60">
                    <a:extLst>
                      <a:ext uri="{FF2B5EF4-FFF2-40B4-BE49-F238E27FC236}">
                        <a16:creationId xmlns:a16="http://schemas.microsoft.com/office/drawing/2014/main" id="{D788B53B-33AB-1872-5D6A-D50E0F37768A}"/>
                      </a:ext>
                    </a:extLst>
                  </p:cNvPr>
                  <p:cNvSpPr/>
                  <p:nvPr/>
                </p:nvSpPr>
                <p:spPr>
                  <a:xfrm>
                    <a:off x="2642716"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62" name="Rectangle: Rounded Corners 61">
                    <a:extLst>
                      <a:ext uri="{FF2B5EF4-FFF2-40B4-BE49-F238E27FC236}">
                        <a16:creationId xmlns:a16="http://schemas.microsoft.com/office/drawing/2014/main" id="{2BA66D63-26A3-DE14-F546-ADB126BE62DF}"/>
                      </a:ext>
                    </a:extLst>
                  </p:cNvPr>
                  <p:cNvSpPr/>
                  <p:nvPr/>
                </p:nvSpPr>
                <p:spPr>
                  <a:xfrm>
                    <a:off x="3610436" y="2498826"/>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63" name="Rectangle: Rounded Corners 62">
                    <a:extLst>
                      <a:ext uri="{FF2B5EF4-FFF2-40B4-BE49-F238E27FC236}">
                        <a16:creationId xmlns:a16="http://schemas.microsoft.com/office/drawing/2014/main" id="{D4B35464-2761-84ED-E798-0CF77A2D7381}"/>
                      </a:ext>
                    </a:extLst>
                  </p:cNvPr>
                  <p:cNvSpPr/>
                  <p:nvPr/>
                </p:nvSpPr>
                <p:spPr>
                  <a:xfrm>
                    <a:off x="4578156" y="2498825"/>
                    <a:ext cx="808696" cy="2226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64" name="Rectangle: Rounded Corners 63">
                    <a:extLst>
                      <a:ext uri="{FF2B5EF4-FFF2-40B4-BE49-F238E27FC236}">
                        <a16:creationId xmlns:a16="http://schemas.microsoft.com/office/drawing/2014/main" id="{BAE4172B-20C9-F484-144F-3CAF97E4FC0D}"/>
                      </a:ext>
                    </a:extLst>
                  </p:cNvPr>
                  <p:cNvSpPr/>
                  <p:nvPr/>
                </p:nvSpPr>
                <p:spPr>
                  <a:xfrm>
                    <a:off x="7322292" y="2498824"/>
                    <a:ext cx="849374"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65" name="Rectangle: Rounded Corners 64">
                    <a:extLst>
                      <a:ext uri="{FF2B5EF4-FFF2-40B4-BE49-F238E27FC236}">
                        <a16:creationId xmlns:a16="http://schemas.microsoft.com/office/drawing/2014/main" id="{C14141F7-F94C-C40F-1E1C-1C86A5B335AC}"/>
                      </a:ext>
                    </a:extLst>
                  </p:cNvPr>
                  <p:cNvSpPr/>
                  <p:nvPr/>
                </p:nvSpPr>
                <p:spPr>
                  <a:xfrm>
                    <a:off x="6354572"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sp>
                <p:nvSpPr>
                  <p:cNvPr id="100" name="Rectangle: Rounded Corners 99">
                    <a:extLst>
                      <a:ext uri="{FF2B5EF4-FFF2-40B4-BE49-F238E27FC236}">
                        <a16:creationId xmlns:a16="http://schemas.microsoft.com/office/drawing/2014/main" id="{7D6A936C-C21D-297A-9C01-E43FE1ACE614}"/>
                      </a:ext>
                    </a:extLst>
                  </p:cNvPr>
                  <p:cNvSpPr/>
                  <p:nvPr/>
                </p:nvSpPr>
                <p:spPr>
                  <a:xfrm>
                    <a:off x="7322291" y="2498820"/>
                    <a:ext cx="938581"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101" name="Rectangle: Rounded Corners 100">
                    <a:extLst>
                      <a:ext uri="{FF2B5EF4-FFF2-40B4-BE49-F238E27FC236}">
                        <a16:creationId xmlns:a16="http://schemas.microsoft.com/office/drawing/2014/main" id="{032C686B-AFE2-B84C-77F5-861549BA84C6}"/>
                      </a:ext>
                    </a:extLst>
                  </p:cNvPr>
                  <p:cNvSpPr/>
                  <p:nvPr/>
                </p:nvSpPr>
                <p:spPr>
                  <a:xfrm>
                    <a:off x="6354572" y="2498820"/>
                    <a:ext cx="808696" cy="2226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grpSp>
          </p:grpSp>
          <p:grpSp>
            <p:nvGrpSpPr>
              <p:cNvPr id="46" name="Group 45">
                <a:extLst>
                  <a:ext uri="{FF2B5EF4-FFF2-40B4-BE49-F238E27FC236}">
                    <a16:creationId xmlns:a16="http://schemas.microsoft.com/office/drawing/2014/main" id="{D3BACFCD-6B39-86C6-39DF-3A579B6199C7}"/>
                  </a:ext>
                </a:extLst>
              </p:cNvPr>
              <p:cNvGrpSpPr/>
              <p:nvPr/>
            </p:nvGrpSpPr>
            <p:grpSpPr>
              <a:xfrm>
                <a:off x="2606392" y="4961474"/>
                <a:ext cx="5616753" cy="222682"/>
                <a:chOff x="2642716" y="2498823"/>
                <a:chExt cx="5616753" cy="222682"/>
              </a:xfrm>
              <a:solidFill>
                <a:srgbClr val="2E5C54"/>
              </a:solidFill>
            </p:grpSpPr>
            <p:sp>
              <p:nvSpPr>
                <p:cNvPr id="53" name="Rectangle: Rounded Corners 52">
                  <a:extLst>
                    <a:ext uri="{FF2B5EF4-FFF2-40B4-BE49-F238E27FC236}">
                      <a16:creationId xmlns:a16="http://schemas.microsoft.com/office/drawing/2014/main" id="{308DF95D-95EA-F8F5-E878-25C5AF809CED}"/>
                    </a:ext>
                  </a:extLst>
                </p:cNvPr>
                <p:cNvSpPr/>
                <p:nvPr/>
              </p:nvSpPr>
              <p:spPr>
                <a:xfrm>
                  <a:off x="2642716"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54" name="Rectangle: Rounded Corners 53">
                  <a:extLst>
                    <a:ext uri="{FF2B5EF4-FFF2-40B4-BE49-F238E27FC236}">
                      <a16:creationId xmlns:a16="http://schemas.microsoft.com/office/drawing/2014/main" id="{C1BE61ED-E792-646E-7367-DD1E0EA7930E}"/>
                    </a:ext>
                  </a:extLst>
                </p:cNvPr>
                <p:cNvSpPr/>
                <p:nvPr/>
              </p:nvSpPr>
              <p:spPr>
                <a:xfrm>
                  <a:off x="3610436" y="2498826"/>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55" name="Rectangle: Rounded Corners 54">
                  <a:extLst>
                    <a:ext uri="{FF2B5EF4-FFF2-40B4-BE49-F238E27FC236}">
                      <a16:creationId xmlns:a16="http://schemas.microsoft.com/office/drawing/2014/main" id="{A5158914-9215-B174-CF3B-BA00204C6C08}"/>
                    </a:ext>
                  </a:extLst>
                </p:cNvPr>
                <p:cNvSpPr/>
                <p:nvPr/>
              </p:nvSpPr>
              <p:spPr>
                <a:xfrm>
                  <a:off x="4578156" y="249882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56" name="Rectangle: Rounded Corners 55">
                  <a:extLst>
                    <a:ext uri="{FF2B5EF4-FFF2-40B4-BE49-F238E27FC236}">
                      <a16:creationId xmlns:a16="http://schemas.microsoft.com/office/drawing/2014/main" id="{6BCF881D-2EBF-2C08-EA20-E0DE3DF12ACE}"/>
                    </a:ext>
                  </a:extLst>
                </p:cNvPr>
                <p:cNvSpPr/>
                <p:nvPr/>
              </p:nvSpPr>
              <p:spPr>
                <a:xfrm>
                  <a:off x="7322291" y="2498824"/>
                  <a:ext cx="937178"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57" name="Rectangle: Rounded Corners 56">
                  <a:extLst>
                    <a:ext uri="{FF2B5EF4-FFF2-40B4-BE49-F238E27FC236}">
                      <a16:creationId xmlns:a16="http://schemas.microsoft.com/office/drawing/2014/main" id="{4014A55E-F3A3-DFBC-D769-F1C650AE17A8}"/>
                    </a:ext>
                  </a:extLst>
                </p:cNvPr>
                <p:cNvSpPr/>
                <p:nvPr/>
              </p:nvSpPr>
              <p:spPr>
                <a:xfrm>
                  <a:off x="6354572" y="2498823"/>
                  <a:ext cx="808696" cy="2226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grpSp>
          <p:grpSp>
            <p:nvGrpSpPr>
              <p:cNvPr id="47" name="Group 46">
                <a:extLst>
                  <a:ext uri="{FF2B5EF4-FFF2-40B4-BE49-F238E27FC236}">
                    <a16:creationId xmlns:a16="http://schemas.microsoft.com/office/drawing/2014/main" id="{C1FA0726-EBFC-B1B2-1AD1-6BE7BADE4BD7}"/>
                  </a:ext>
                </a:extLst>
              </p:cNvPr>
              <p:cNvGrpSpPr/>
              <p:nvPr/>
            </p:nvGrpSpPr>
            <p:grpSpPr>
              <a:xfrm>
                <a:off x="2606392" y="5374601"/>
                <a:ext cx="5616751" cy="222682"/>
                <a:chOff x="2642716" y="2498823"/>
                <a:chExt cx="5616751" cy="222682"/>
              </a:xfrm>
              <a:solidFill>
                <a:srgbClr val="2E5C54"/>
              </a:solidFill>
            </p:grpSpPr>
            <p:sp>
              <p:nvSpPr>
                <p:cNvPr id="48" name="Rectangle: Rounded Corners 47">
                  <a:extLst>
                    <a:ext uri="{FF2B5EF4-FFF2-40B4-BE49-F238E27FC236}">
                      <a16:creationId xmlns:a16="http://schemas.microsoft.com/office/drawing/2014/main" id="{8D5E0817-2608-8466-6EDA-1DD4635BD598}"/>
                    </a:ext>
                  </a:extLst>
                </p:cNvPr>
                <p:cNvSpPr/>
                <p:nvPr/>
              </p:nvSpPr>
              <p:spPr>
                <a:xfrm>
                  <a:off x="2642716"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a:t>
                  </a:r>
                </a:p>
              </p:txBody>
            </p:sp>
            <p:sp>
              <p:nvSpPr>
                <p:cNvPr id="49" name="Rectangle: Rounded Corners 48">
                  <a:extLst>
                    <a:ext uri="{FF2B5EF4-FFF2-40B4-BE49-F238E27FC236}">
                      <a16:creationId xmlns:a16="http://schemas.microsoft.com/office/drawing/2014/main" id="{E2C00244-3D4A-0E1B-0E06-F2991E74975F}"/>
                    </a:ext>
                  </a:extLst>
                </p:cNvPr>
                <p:cNvSpPr/>
                <p:nvPr/>
              </p:nvSpPr>
              <p:spPr>
                <a:xfrm>
                  <a:off x="3610436" y="2498826"/>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2</a:t>
                  </a:r>
                </a:p>
              </p:txBody>
            </p:sp>
            <p:sp>
              <p:nvSpPr>
                <p:cNvPr id="50" name="Rectangle: Rounded Corners 49">
                  <a:extLst>
                    <a:ext uri="{FF2B5EF4-FFF2-40B4-BE49-F238E27FC236}">
                      <a16:creationId xmlns:a16="http://schemas.microsoft.com/office/drawing/2014/main" id="{B5E08345-4B33-792E-E39D-283DDA543240}"/>
                    </a:ext>
                  </a:extLst>
                </p:cNvPr>
                <p:cNvSpPr/>
                <p:nvPr/>
              </p:nvSpPr>
              <p:spPr>
                <a:xfrm>
                  <a:off x="4578156" y="2498825"/>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3</a:t>
                  </a:r>
                </a:p>
              </p:txBody>
            </p:sp>
            <p:sp>
              <p:nvSpPr>
                <p:cNvPr id="51" name="Rectangle: Rounded Corners 50">
                  <a:extLst>
                    <a:ext uri="{FF2B5EF4-FFF2-40B4-BE49-F238E27FC236}">
                      <a16:creationId xmlns:a16="http://schemas.microsoft.com/office/drawing/2014/main" id="{068E5C9C-F1E2-2263-A156-FE576840F156}"/>
                    </a:ext>
                  </a:extLst>
                </p:cNvPr>
                <p:cNvSpPr/>
                <p:nvPr/>
              </p:nvSpPr>
              <p:spPr>
                <a:xfrm>
                  <a:off x="7322291" y="2498824"/>
                  <a:ext cx="937176" cy="2226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10</a:t>
                  </a:r>
                </a:p>
              </p:txBody>
            </p:sp>
            <p:sp>
              <p:nvSpPr>
                <p:cNvPr id="52" name="Rectangle: Rounded Corners 51">
                  <a:extLst>
                    <a:ext uri="{FF2B5EF4-FFF2-40B4-BE49-F238E27FC236}">
                      <a16:creationId xmlns:a16="http://schemas.microsoft.com/office/drawing/2014/main" id="{FDF15372-54C6-4875-AD25-2CDA92C78336}"/>
                    </a:ext>
                  </a:extLst>
                </p:cNvPr>
                <p:cNvSpPr/>
                <p:nvPr/>
              </p:nvSpPr>
              <p:spPr>
                <a:xfrm>
                  <a:off x="6354572" y="2498823"/>
                  <a:ext cx="808696" cy="22267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Fold 9</a:t>
                  </a:r>
                </a:p>
              </p:txBody>
            </p:sp>
          </p:grpSp>
        </p:grpSp>
        <p:sp>
          <p:nvSpPr>
            <p:cNvPr id="31" name="Title 1">
              <a:extLst>
                <a:ext uri="{FF2B5EF4-FFF2-40B4-BE49-F238E27FC236}">
                  <a16:creationId xmlns:a16="http://schemas.microsoft.com/office/drawing/2014/main" id="{673A0A31-B08E-8BA0-69E0-44C42BEF9D8E}"/>
                </a:ext>
              </a:extLst>
            </p:cNvPr>
            <p:cNvSpPr txBox="1">
              <a:spLocks/>
            </p:cNvSpPr>
            <p:nvPr/>
          </p:nvSpPr>
          <p:spPr>
            <a:xfrm>
              <a:off x="4596448" y="2340262"/>
              <a:ext cx="1771428" cy="485844"/>
            </a:xfrm>
            <a:prstGeom prst="rect">
              <a:avLst/>
            </a:prstGeom>
            <a:ln w="38100">
              <a:noFill/>
            </a:ln>
          </p:spPr>
          <p:txBody>
            <a:bodyPr anchor="t">
              <a:noAutofit/>
            </a:bodyPr>
            <a:lstStyle>
              <a:lvl1pPr algn="l" defTabSz="914400" rtl="0" eaLnBrk="1" latinLnBrk="0" hangingPunct="1">
                <a:lnSpc>
                  <a:spcPts val="3600"/>
                </a:lnSpc>
                <a:spcBef>
                  <a:spcPct val="0"/>
                </a:spcBef>
                <a:buNone/>
                <a:defRPr sz="4400" kern="1200" spc="70" baseline="0">
                  <a:solidFill>
                    <a:schemeClr val="tx2"/>
                  </a:solidFill>
                  <a:latin typeface="Calibri bold" panose="020F0702030404030204" pitchFamily="34" charset="0"/>
                  <a:ea typeface="Aero Bold" panose="02000000000000000000" pitchFamily="50" charset="2"/>
                  <a:cs typeface="Calibri bold" panose="020F0702030404030204" pitchFamily="34" charset="0"/>
                </a:defRPr>
              </a:lvl1pPr>
            </a:lstStyle>
            <a:p>
              <a:r>
                <a:rPr lang="en-GB" sz="2400" b="1" dirty="0"/>
                <a:t>10 fold CV</a:t>
              </a:r>
            </a:p>
          </p:txBody>
        </p:sp>
        <p:sp>
          <p:nvSpPr>
            <p:cNvPr id="32" name="Right Brace 31">
              <a:extLst>
                <a:ext uri="{FF2B5EF4-FFF2-40B4-BE49-F238E27FC236}">
                  <a16:creationId xmlns:a16="http://schemas.microsoft.com/office/drawing/2014/main" id="{4E099DF3-8E9F-CB78-8180-FFE522C9206C}"/>
                </a:ext>
              </a:extLst>
            </p:cNvPr>
            <p:cNvSpPr/>
            <p:nvPr/>
          </p:nvSpPr>
          <p:spPr>
            <a:xfrm>
              <a:off x="8729103" y="2869828"/>
              <a:ext cx="567825" cy="2556000"/>
            </a:xfrm>
            <a:prstGeom prst="rightBrace">
              <a:avLst/>
            </a:prstGeom>
            <a:ln w="38100">
              <a:solidFill>
                <a:schemeClr val="accent3">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33" name="Rectangle: Rounded Corners 32">
              <a:extLst>
                <a:ext uri="{FF2B5EF4-FFF2-40B4-BE49-F238E27FC236}">
                  <a16:creationId xmlns:a16="http://schemas.microsoft.com/office/drawing/2014/main" id="{78F22ABD-C8AC-E951-F15B-E935F9C3715A}"/>
                </a:ext>
              </a:extLst>
            </p:cNvPr>
            <p:cNvSpPr/>
            <p:nvPr/>
          </p:nvSpPr>
          <p:spPr>
            <a:xfrm>
              <a:off x="9509105" y="3316446"/>
              <a:ext cx="1626751" cy="147797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Searching the  model with best performance</a:t>
              </a:r>
            </a:p>
          </p:txBody>
        </p:sp>
        <p:sp>
          <p:nvSpPr>
            <p:cNvPr id="34" name="Right Brace 33">
              <a:extLst>
                <a:ext uri="{FF2B5EF4-FFF2-40B4-BE49-F238E27FC236}">
                  <a16:creationId xmlns:a16="http://schemas.microsoft.com/office/drawing/2014/main" id="{187507F1-F18C-B947-ECF7-AAD070340D14}"/>
                </a:ext>
              </a:extLst>
            </p:cNvPr>
            <p:cNvSpPr/>
            <p:nvPr/>
          </p:nvSpPr>
          <p:spPr>
            <a:xfrm flipH="1">
              <a:off x="8271903" y="5590506"/>
              <a:ext cx="391960" cy="874227"/>
            </a:xfrm>
            <a:prstGeom prst="rightBrace">
              <a:avLst/>
            </a:prstGeom>
            <a:ln w="38100">
              <a:solidFill>
                <a:schemeClr val="accent3">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35" name="Rectangle: Rounded Corners 34">
              <a:extLst>
                <a:ext uri="{FF2B5EF4-FFF2-40B4-BE49-F238E27FC236}">
                  <a16:creationId xmlns:a16="http://schemas.microsoft.com/office/drawing/2014/main" id="{B8FDB811-103F-56CF-7FEC-434FBFA0DEFA}"/>
                </a:ext>
              </a:extLst>
            </p:cNvPr>
            <p:cNvSpPr/>
            <p:nvPr/>
          </p:nvSpPr>
          <p:spPr>
            <a:xfrm>
              <a:off x="3251668" y="5713217"/>
              <a:ext cx="4731026" cy="628803"/>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Evaluation on testing data</a:t>
              </a:r>
            </a:p>
          </p:txBody>
        </p:sp>
        <p:sp>
          <p:nvSpPr>
            <p:cNvPr id="36" name="Rectangle: Rounded Corners 35">
              <a:extLst>
                <a:ext uri="{FF2B5EF4-FFF2-40B4-BE49-F238E27FC236}">
                  <a16:creationId xmlns:a16="http://schemas.microsoft.com/office/drawing/2014/main" id="{007D543B-741D-3E3A-8FBE-D848CB3243C5}"/>
                </a:ext>
              </a:extLst>
            </p:cNvPr>
            <p:cNvSpPr/>
            <p:nvPr/>
          </p:nvSpPr>
          <p:spPr>
            <a:xfrm>
              <a:off x="8836678" y="5658690"/>
              <a:ext cx="1626751" cy="6633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Test Data</a:t>
              </a:r>
            </a:p>
          </p:txBody>
        </p:sp>
        <p:sp>
          <p:nvSpPr>
            <p:cNvPr id="37" name="Rectangle: Rounded Corners 36">
              <a:extLst>
                <a:ext uri="{FF2B5EF4-FFF2-40B4-BE49-F238E27FC236}">
                  <a16:creationId xmlns:a16="http://schemas.microsoft.com/office/drawing/2014/main" id="{C6AF4F64-E52A-603B-074E-610659E546D0}"/>
                </a:ext>
              </a:extLst>
            </p:cNvPr>
            <p:cNvSpPr/>
            <p:nvPr/>
          </p:nvSpPr>
          <p:spPr>
            <a:xfrm>
              <a:off x="868178" y="2781180"/>
              <a:ext cx="1277284" cy="384802"/>
            </a:xfrm>
            <a:prstGeom prst="roundRect">
              <a:avLst/>
            </a:prstGeom>
            <a:solidFill>
              <a:srgbClr val="2E5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Training set</a:t>
              </a:r>
            </a:p>
          </p:txBody>
        </p:sp>
        <p:sp>
          <p:nvSpPr>
            <p:cNvPr id="38" name="Rectangle: Rounded Corners 37">
              <a:extLst>
                <a:ext uri="{FF2B5EF4-FFF2-40B4-BE49-F238E27FC236}">
                  <a16:creationId xmlns:a16="http://schemas.microsoft.com/office/drawing/2014/main" id="{A58ECA7D-B3D3-88FB-CE71-D270AA751C76}"/>
                </a:ext>
              </a:extLst>
            </p:cNvPr>
            <p:cNvSpPr/>
            <p:nvPr/>
          </p:nvSpPr>
          <p:spPr>
            <a:xfrm>
              <a:off x="868177" y="3285710"/>
              <a:ext cx="1529094" cy="3848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Validation set</a:t>
              </a:r>
            </a:p>
          </p:txBody>
        </p:sp>
        <p:sp>
          <p:nvSpPr>
            <p:cNvPr id="39" name="Rectangle: Rounded Corners 38">
              <a:extLst>
                <a:ext uri="{FF2B5EF4-FFF2-40B4-BE49-F238E27FC236}">
                  <a16:creationId xmlns:a16="http://schemas.microsoft.com/office/drawing/2014/main" id="{E2F4BF1D-62CF-9F44-ECFA-55C5F7E2A5B1}"/>
                </a:ext>
              </a:extLst>
            </p:cNvPr>
            <p:cNvSpPr/>
            <p:nvPr/>
          </p:nvSpPr>
          <p:spPr>
            <a:xfrm>
              <a:off x="6169609" y="4145218"/>
              <a:ext cx="221941" cy="5208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4000" b="1" dirty="0">
                  <a:solidFill>
                    <a:srgbClr val="2E5C54"/>
                  </a:solidFill>
                </a:rPr>
                <a:t>…</a:t>
              </a:r>
            </a:p>
          </p:txBody>
        </p:sp>
        <p:sp>
          <p:nvSpPr>
            <p:cNvPr id="40" name="Rectangle: Rounded Corners 39">
              <a:extLst>
                <a:ext uri="{FF2B5EF4-FFF2-40B4-BE49-F238E27FC236}">
                  <a16:creationId xmlns:a16="http://schemas.microsoft.com/office/drawing/2014/main" id="{1299ED4F-191F-16FC-17F7-1480B98974A1}"/>
                </a:ext>
              </a:extLst>
            </p:cNvPr>
            <p:cNvSpPr/>
            <p:nvPr/>
          </p:nvSpPr>
          <p:spPr>
            <a:xfrm>
              <a:off x="5722417" y="3298097"/>
              <a:ext cx="808696" cy="222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2E5C54"/>
                  </a:solidFill>
                </a:rPr>
                <a:t>…</a:t>
              </a:r>
            </a:p>
          </p:txBody>
        </p:sp>
        <p:sp>
          <p:nvSpPr>
            <p:cNvPr id="41" name="Rectangle: Rounded Corners 40">
              <a:extLst>
                <a:ext uri="{FF2B5EF4-FFF2-40B4-BE49-F238E27FC236}">
                  <a16:creationId xmlns:a16="http://schemas.microsoft.com/office/drawing/2014/main" id="{C3C4A9D7-5198-D9A3-925C-FE1F79A99AD1}"/>
                </a:ext>
              </a:extLst>
            </p:cNvPr>
            <p:cNvSpPr/>
            <p:nvPr/>
          </p:nvSpPr>
          <p:spPr>
            <a:xfrm>
              <a:off x="5714706" y="3684750"/>
              <a:ext cx="808696" cy="222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2E5C54"/>
                  </a:solidFill>
                </a:rPr>
                <a:t>…</a:t>
              </a:r>
            </a:p>
          </p:txBody>
        </p:sp>
        <p:sp>
          <p:nvSpPr>
            <p:cNvPr id="42" name="Rectangle: Rounded Corners 41">
              <a:extLst>
                <a:ext uri="{FF2B5EF4-FFF2-40B4-BE49-F238E27FC236}">
                  <a16:creationId xmlns:a16="http://schemas.microsoft.com/office/drawing/2014/main" id="{20371AA5-4455-0847-4A53-75FCEE424ED3}"/>
                </a:ext>
              </a:extLst>
            </p:cNvPr>
            <p:cNvSpPr/>
            <p:nvPr/>
          </p:nvSpPr>
          <p:spPr>
            <a:xfrm>
              <a:off x="5744220" y="4632669"/>
              <a:ext cx="808696" cy="222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2E5C54"/>
                  </a:solidFill>
                </a:rPr>
                <a:t>…</a:t>
              </a:r>
            </a:p>
          </p:txBody>
        </p:sp>
        <p:sp>
          <p:nvSpPr>
            <p:cNvPr id="43" name="Rectangle: Rounded Corners 42">
              <a:extLst>
                <a:ext uri="{FF2B5EF4-FFF2-40B4-BE49-F238E27FC236}">
                  <a16:creationId xmlns:a16="http://schemas.microsoft.com/office/drawing/2014/main" id="{639CC7BE-7DCF-9655-E47A-1A04A57249E5}"/>
                </a:ext>
              </a:extLst>
            </p:cNvPr>
            <p:cNvSpPr/>
            <p:nvPr/>
          </p:nvSpPr>
          <p:spPr>
            <a:xfrm>
              <a:off x="5744220" y="5044678"/>
              <a:ext cx="808696" cy="222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2E5C54"/>
                  </a:solidFill>
                </a:rPr>
                <a:t>…</a:t>
              </a:r>
            </a:p>
          </p:txBody>
        </p:sp>
        <p:sp>
          <p:nvSpPr>
            <p:cNvPr id="44" name="Rectangle: Rounded Corners 43">
              <a:extLst>
                <a:ext uri="{FF2B5EF4-FFF2-40B4-BE49-F238E27FC236}">
                  <a16:creationId xmlns:a16="http://schemas.microsoft.com/office/drawing/2014/main" id="{25E3A1C2-26DE-EC4E-A83F-AE2833FB597C}"/>
                </a:ext>
              </a:extLst>
            </p:cNvPr>
            <p:cNvSpPr/>
            <p:nvPr/>
          </p:nvSpPr>
          <p:spPr>
            <a:xfrm>
              <a:off x="858190" y="3807647"/>
              <a:ext cx="1565121" cy="3375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Testing set</a:t>
              </a:r>
            </a:p>
          </p:txBody>
        </p:sp>
        <p:sp>
          <p:nvSpPr>
            <p:cNvPr id="80" name="Rectangle: Rounded Corners 79">
              <a:extLst>
                <a:ext uri="{FF2B5EF4-FFF2-40B4-BE49-F238E27FC236}">
                  <a16:creationId xmlns:a16="http://schemas.microsoft.com/office/drawing/2014/main" id="{AA42DE9C-EC27-C031-6F7E-9F1C61CA1BB2}"/>
                </a:ext>
              </a:extLst>
            </p:cNvPr>
            <p:cNvSpPr/>
            <p:nvPr/>
          </p:nvSpPr>
          <p:spPr>
            <a:xfrm>
              <a:off x="866774" y="2781177"/>
              <a:ext cx="1277284" cy="384802"/>
            </a:xfrm>
            <a:prstGeom prst="roundRect">
              <a:avLst/>
            </a:prstGeom>
            <a:solidFill>
              <a:srgbClr val="2E5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Training set</a:t>
              </a:r>
            </a:p>
          </p:txBody>
        </p:sp>
        <p:sp>
          <p:nvSpPr>
            <p:cNvPr id="85" name="Rectangle: Rounded Corners 84">
              <a:extLst>
                <a:ext uri="{FF2B5EF4-FFF2-40B4-BE49-F238E27FC236}">
                  <a16:creationId xmlns:a16="http://schemas.microsoft.com/office/drawing/2014/main" id="{3481F42F-433D-A82C-09C8-6E15323347B7}"/>
                </a:ext>
              </a:extLst>
            </p:cNvPr>
            <p:cNvSpPr/>
            <p:nvPr/>
          </p:nvSpPr>
          <p:spPr>
            <a:xfrm>
              <a:off x="865371" y="2781796"/>
              <a:ext cx="1277284" cy="384802"/>
            </a:xfrm>
            <a:prstGeom prst="roundRect">
              <a:avLst/>
            </a:prstGeom>
            <a:solidFill>
              <a:srgbClr val="2E5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Training set</a:t>
              </a:r>
            </a:p>
          </p:txBody>
        </p:sp>
        <p:sp>
          <p:nvSpPr>
            <p:cNvPr id="92" name="Rectangle: Rounded Corners 91">
              <a:extLst>
                <a:ext uri="{FF2B5EF4-FFF2-40B4-BE49-F238E27FC236}">
                  <a16:creationId xmlns:a16="http://schemas.microsoft.com/office/drawing/2014/main" id="{EC041FF6-AD8C-60B5-F1CF-CFCEAE43FB6B}"/>
                </a:ext>
              </a:extLst>
            </p:cNvPr>
            <p:cNvSpPr/>
            <p:nvPr/>
          </p:nvSpPr>
          <p:spPr>
            <a:xfrm>
              <a:off x="865370" y="2781791"/>
              <a:ext cx="1277284" cy="384802"/>
            </a:xfrm>
            <a:prstGeom prst="roundRect">
              <a:avLst/>
            </a:prstGeom>
            <a:solidFill>
              <a:srgbClr val="2E5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Training set</a:t>
              </a:r>
            </a:p>
          </p:txBody>
        </p:sp>
        <p:sp>
          <p:nvSpPr>
            <p:cNvPr id="102" name="Rectangle: Rounded Corners 101">
              <a:extLst>
                <a:ext uri="{FF2B5EF4-FFF2-40B4-BE49-F238E27FC236}">
                  <a16:creationId xmlns:a16="http://schemas.microsoft.com/office/drawing/2014/main" id="{A7DAB800-271A-60EF-643E-0B4053839444}"/>
                </a:ext>
              </a:extLst>
            </p:cNvPr>
            <p:cNvSpPr/>
            <p:nvPr/>
          </p:nvSpPr>
          <p:spPr>
            <a:xfrm>
              <a:off x="865369" y="2781788"/>
              <a:ext cx="1529094" cy="384803"/>
            </a:xfrm>
            <a:prstGeom prst="roundRect">
              <a:avLst/>
            </a:prstGeom>
            <a:solidFill>
              <a:srgbClr val="2E5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Training set</a:t>
              </a:r>
            </a:p>
          </p:txBody>
        </p:sp>
      </p:grpSp>
      <p:sp>
        <p:nvSpPr>
          <p:cNvPr id="3" name="Slide Number Placeholder 2">
            <a:extLst>
              <a:ext uri="{FF2B5EF4-FFF2-40B4-BE49-F238E27FC236}">
                <a16:creationId xmlns:a16="http://schemas.microsoft.com/office/drawing/2014/main" id="{DFE14D48-4E47-9101-A595-4CEFB2EEB6F4}"/>
              </a:ext>
            </a:extLst>
          </p:cNvPr>
          <p:cNvSpPr>
            <a:spLocks noGrp="1"/>
          </p:cNvSpPr>
          <p:nvPr>
            <p:ph type="sldNum" sz="quarter" idx="12"/>
          </p:nvPr>
        </p:nvSpPr>
        <p:spPr/>
        <p:txBody>
          <a:bodyPr/>
          <a:lstStyle/>
          <a:p>
            <a:fld id="{0946259B-8396-46CD-AD42-FDEDA89DA278}" type="slidenum">
              <a:rPr lang="en-US" smtClean="0"/>
              <a:t>26</a:t>
            </a:fld>
            <a:endParaRPr lang="en-US"/>
          </a:p>
        </p:txBody>
      </p:sp>
      <p:sp>
        <p:nvSpPr>
          <p:cNvPr id="104" name="TextBox 103">
            <a:extLst>
              <a:ext uri="{FF2B5EF4-FFF2-40B4-BE49-F238E27FC236}">
                <a16:creationId xmlns:a16="http://schemas.microsoft.com/office/drawing/2014/main" id="{E998CDE5-7B7A-3C68-4385-B3BE6DF06922}"/>
              </a:ext>
            </a:extLst>
          </p:cNvPr>
          <p:cNvSpPr txBox="1"/>
          <p:nvPr/>
        </p:nvSpPr>
        <p:spPr>
          <a:xfrm>
            <a:off x="337041" y="185677"/>
            <a:ext cx="6094476"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Model training and evaluation</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89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634068" y="367043"/>
            <a:ext cx="5810275" cy="523220"/>
          </a:xfrm>
          <a:prstGeom prst="rect">
            <a:avLst/>
          </a:prstGeom>
          <a:noFill/>
        </p:spPr>
        <p:txBody>
          <a:bodyPr wrap="square">
            <a:spAutoFit/>
          </a:bodyPr>
          <a:lstStyle/>
          <a:p>
            <a:pPr>
              <a:defRPr/>
            </a:pPr>
            <a:r>
              <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Results - </a:t>
            </a:r>
            <a:r>
              <a:rPr lang="en-GB" sz="2800" spc="-5" dirty="0">
                <a:solidFill>
                  <a:srgbClr val="002060"/>
                </a:solidFill>
                <a:latin typeface="Tahoma" panose="020B0604030504040204" pitchFamily="34" charset="0"/>
                <a:ea typeface="Tahoma" panose="020B0604030504040204" pitchFamily="34" charset="0"/>
                <a:cs typeface="Tahoma" panose="020B0604030504040204" pitchFamily="34" charset="0"/>
              </a:rPr>
              <a:t>Gap recovery performance</a:t>
            </a:r>
            <a:r>
              <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a:xfrm>
            <a:off x="10520200" y="5774871"/>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46259B-8396-46CD-AD42-FDEDA89DA278}"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4590B8"/>
              </a:solidFill>
              <a:effectLst/>
              <a:uLnTx/>
              <a:uFillTx/>
              <a:latin typeface="Gill Sans MT" panose="020B0502020104020203"/>
              <a:ea typeface="+mn-ea"/>
              <a:cs typeface="+mn-cs"/>
            </a:endParaRPr>
          </a:p>
        </p:txBody>
      </p:sp>
      <p:graphicFrame>
        <p:nvGraphicFramePr>
          <p:cNvPr id="6" name="Table 5">
            <a:extLst>
              <a:ext uri="{FF2B5EF4-FFF2-40B4-BE49-F238E27FC236}">
                <a16:creationId xmlns:a16="http://schemas.microsoft.com/office/drawing/2014/main" id="{33652FF8-01CB-41F0-8557-9CA119C8792C}"/>
              </a:ext>
            </a:extLst>
          </p:cNvPr>
          <p:cNvGraphicFramePr>
            <a:graphicFrameLocks noGrp="1"/>
          </p:cNvGraphicFramePr>
          <p:nvPr>
            <p:extLst>
              <p:ext uri="{D42A27DB-BD31-4B8C-83A1-F6EECF244321}">
                <p14:modId xmlns:p14="http://schemas.microsoft.com/office/powerpoint/2010/main" val="730397874"/>
              </p:ext>
            </p:extLst>
          </p:nvPr>
        </p:nvGraphicFramePr>
        <p:xfrm>
          <a:off x="862150" y="1189331"/>
          <a:ext cx="10710563" cy="4868661"/>
        </p:xfrm>
        <a:graphic>
          <a:graphicData uri="http://schemas.openxmlformats.org/drawingml/2006/table">
            <a:tbl>
              <a:tblPr firstRow="1" firstCol="1" bandRow="1"/>
              <a:tblGrid>
                <a:gridCol w="3446393">
                  <a:extLst>
                    <a:ext uri="{9D8B030D-6E8A-4147-A177-3AD203B41FA5}">
                      <a16:colId xmlns:a16="http://schemas.microsoft.com/office/drawing/2014/main" val="135451945"/>
                    </a:ext>
                  </a:extLst>
                </a:gridCol>
                <a:gridCol w="2588646">
                  <a:extLst>
                    <a:ext uri="{9D8B030D-6E8A-4147-A177-3AD203B41FA5}">
                      <a16:colId xmlns:a16="http://schemas.microsoft.com/office/drawing/2014/main" val="2096104928"/>
                    </a:ext>
                  </a:extLst>
                </a:gridCol>
                <a:gridCol w="1867988">
                  <a:extLst>
                    <a:ext uri="{9D8B030D-6E8A-4147-A177-3AD203B41FA5}">
                      <a16:colId xmlns:a16="http://schemas.microsoft.com/office/drawing/2014/main" val="3745112536"/>
                    </a:ext>
                  </a:extLst>
                </a:gridCol>
                <a:gridCol w="2807536">
                  <a:extLst>
                    <a:ext uri="{9D8B030D-6E8A-4147-A177-3AD203B41FA5}">
                      <a16:colId xmlns:a16="http://schemas.microsoft.com/office/drawing/2014/main" val="2871795956"/>
                    </a:ext>
                  </a:extLst>
                </a:gridCol>
              </a:tblGrid>
              <a:tr h="70017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lnSpc>
                          <a:spcPct val="107000"/>
                        </a:lnSpc>
                        <a:spcAft>
                          <a:spcPts val="800"/>
                        </a:spcAft>
                      </a:pP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Architecture </a:t>
                      </a:r>
                    </a:p>
                  </a:txBody>
                  <a:tcPr marL="68580" marR="68580" marT="0" marB="0" anchor="ctr">
                    <a:lnL w="12700" cmpd="sng">
                      <a:solidFill>
                        <a:srgbClr val="D1D1D1"/>
                      </a:solid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lnSpc>
                          <a:spcPct val="107000"/>
                        </a:lnSpc>
                        <a:spcAft>
                          <a:spcPts val="800"/>
                        </a:spcAft>
                      </a:pP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Interpolation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lnSpc>
                          <a:spcPct val="107000"/>
                        </a:lnSpc>
                        <a:spcAft>
                          <a:spcPts val="800"/>
                        </a:spcAft>
                      </a:pP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PAUC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lnSpc>
                          <a:spcPct val="107000"/>
                        </a:lnSpc>
                        <a:spcAft>
                          <a:spcPts val="800"/>
                        </a:spcAft>
                      </a:pP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Sensitivity at 5% Specificity (%)</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solidFill>
                  </a:tcPr>
                </a:tc>
                <a:extLst>
                  <a:ext uri="{0D108BD9-81ED-4DB2-BD59-A6C34878D82A}">
                    <a16:rowId xmlns:a16="http://schemas.microsoft.com/office/drawing/2014/main" val="1509833268"/>
                  </a:ext>
                </a:extLst>
              </a:tr>
              <a:tr h="342166">
                <a:tc rowSpan="4">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algn="ct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CNN</a:t>
                      </a:r>
                    </a:p>
                  </a:txBody>
                  <a:tcPr marL="68580" marR="68580" marT="0" marB="0" anchor="ctr">
                    <a:lnL w="12700" cmpd="sng">
                      <a:solidFill>
                        <a:srgbClr val="D1D1D1"/>
                      </a:solid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linear</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14.3</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13.0</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3060963706"/>
                  </a:ext>
                </a:extLst>
              </a:tr>
              <a:tr h="342166">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GP</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16.4</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14.7</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4093779"/>
                  </a:ext>
                </a:extLst>
              </a:tr>
              <a:tr h="342166">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Autoregressive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16.7</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15.2</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1468504656"/>
                  </a:ext>
                </a:extLst>
              </a:tr>
              <a:tr h="342166">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No interpolation</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14.5</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14.3</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96716852"/>
                  </a:ext>
                </a:extLst>
              </a:tr>
              <a:tr h="342166">
                <a:tc rowSpan="4">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algn="ct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CNN-LSTM sequential </a:t>
                      </a:r>
                    </a:p>
                  </a:txBody>
                  <a:tcPr marL="68580" marR="68580" marT="0" marB="0" anchor="ctr">
                    <a:lnL w="12700" cmpd="sng">
                      <a:solidFill>
                        <a:srgbClr val="D1D1D1"/>
                      </a:solid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linear</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12.4</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11.7</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2717650668"/>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GP</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15.0</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10.3</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8472389"/>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Autoregressive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15.8</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13.4</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538811653"/>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No interpolation</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603362"/>
                  </a:ext>
                </a:extLst>
              </a:tr>
              <a:tr h="342166">
                <a:tc rowSpan="4">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algn="ct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CNN-LSTM parallel</a:t>
                      </a:r>
                    </a:p>
                  </a:txBody>
                  <a:tcPr marL="68580" marR="68580" marT="0" marB="0" anchor="ctr">
                    <a:lnL w="12700" cmpd="sng">
                      <a:solidFill>
                        <a:srgbClr val="D1D1D1"/>
                      </a:solid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linear</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14.7</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13.2</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3737208671"/>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GP</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16.8</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16.4</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02803817"/>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Autoregressive </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b="1" dirty="0">
                          <a:effectLst/>
                          <a:latin typeface="Tahoma" panose="020B0604030504040204" pitchFamily="34" charset="0"/>
                          <a:ea typeface="Tahoma" panose="020B0604030504040204" pitchFamily="34" charset="0"/>
                          <a:cs typeface="Tahoma" panose="020B0604030504040204" pitchFamily="34" charset="0"/>
                        </a:rPr>
                        <a:t>17.2</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b="1" dirty="0">
                          <a:effectLst/>
                          <a:latin typeface="Tahoma" panose="020B0604030504040204" pitchFamily="34" charset="0"/>
                          <a:ea typeface="Tahoma" panose="020B0604030504040204" pitchFamily="34" charset="0"/>
                          <a:cs typeface="Tahoma" panose="020B0604030504040204" pitchFamily="34" charset="0"/>
                        </a:rPr>
                        <a:t>17.0</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rgbClr val="D1D1D1">
                        <a:tint val="20000"/>
                      </a:srgbClr>
                    </a:solidFill>
                  </a:tcPr>
                </a:tc>
                <a:extLst>
                  <a:ext uri="{0D108BD9-81ED-4DB2-BD59-A6C34878D82A}">
                    <a16:rowId xmlns:a16="http://schemas.microsoft.com/office/drawing/2014/main" val="2001903646"/>
                  </a:ext>
                </a:extLst>
              </a:tr>
              <a:tr h="344701">
                <a:tc vMerge="1">
                  <a:txBody>
                    <a:bodyPr/>
                    <a:lstStyle/>
                    <a:p>
                      <a:endParaRPr lang="en-GB"/>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No interpolation</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a:effectLst/>
                          <a:latin typeface="Tahoma" panose="020B0604030504040204" pitchFamily="34" charset="0"/>
                          <a:ea typeface="Tahoma" panose="020B0604030504040204" pitchFamily="34" charset="0"/>
                          <a:cs typeface="Tahoma" panose="020B0604030504040204" pitchFamily="34" charset="0"/>
                        </a:rPr>
                        <a:t>16.6</a:t>
                      </a:r>
                    </a:p>
                  </a:txBody>
                  <a:tcPr marL="68580" marR="68580" marT="0" marB="0" anchor="ctr">
                    <a:lnL>
                      <a:noFill/>
                    </a:lnL>
                    <a:lnR>
                      <a:no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nSpc>
                          <a:spcPct val="107000"/>
                        </a:lnSpc>
                        <a:spcAft>
                          <a:spcPts val="800"/>
                        </a:spcAft>
                      </a:pPr>
                      <a:r>
                        <a:rPr lang="en-GB" sz="2000" dirty="0">
                          <a:effectLst/>
                          <a:latin typeface="Tahoma" panose="020B0604030504040204" pitchFamily="34" charset="0"/>
                          <a:ea typeface="Tahoma" panose="020B0604030504040204" pitchFamily="34" charset="0"/>
                          <a:cs typeface="Tahoma" panose="020B0604030504040204" pitchFamily="34" charset="0"/>
                        </a:rPr>
                        <a:t>16.5</a:t>
                      </a:r>
                    </a:p>
                  </a:txBody>
                  <a:tcPr marL="68580" marR="68580" marT="0" marB="0" anchor="ctr">
                    <a:lnL>
                      <a:noFill/>
                    </a:lnL>
                    <a:lnR w="12700" cmpd="sng">
                      <a:solidFill>
                        <a:srgbClr val="D1D1D1"/>
                      </a:solidFill>
                    </a:lnR>
                    <a:lnT w="12700" cmpd="sng">
                      <a:solidFill>
                        <a:srgbClr val="D1D1D1"/>
                      </a:solidFill>
                    </a:lnT>
                    <a:lnB w="12700" cmpd="sng">
                      <a:solidFill>
                        <a:srgbClr val="D1D1D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75792500"/>
                  </a:ext>
                </a:extLst>
              </a:tr>
            </a:tbl>
          </a:graphicData>
        </a:graphic>
      </p:graphicFrame>
    </p:spTree>
    <p:extLst>
      <p:ext uri="{BB962C8B-B14F-4D97-AF65-F5344CB8AC3E}">
        <p14:creationId xmlns:p14="http://schemas.microsoft.com/office/powerpoint/2010/main" val="3597965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546569" y="180391"/>
            <a:ext cx="5528294"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Performance Metrics and Result </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28</a:t>
            </a:fld>
            <a:endParaRPr lang="en-US"/>
          </a:p>
        </p:txBody>
      </p:sp>
      <p:pic>
        <p:nvPicPr>
          <p:cNvPr id="6" name="Picture 5">
            <a:extLst>
              <a:ext uri="{FF2B5EF4-FFF2-40B4-BE49-F238E27FC236}">
                <a16:creationId xmlns:a16="http://schemas.microsoft.com/office/drawing/2014/main" id="{0921DC8B-EF58-B0C6-0DA6-674D8FC61DDC}"/>
              </a:ext>
            </a:extLst>
          </p:cNvPr>
          <p:cNvPicPr>
            <a:picLocks noChangeAspect="1"/>
          </p:cNvPicPr>
          <p:nvPr/>
        </p:nvPicPr>
        <p:blipFill>
          <a:blip r:embed="rId2"/>
          <a:stretch>
            <a:fillRect/>
          </a:stretch>
        </p:blipFill>
        <p:spPr>
          <a:xfrm>
            <a:off x="410756" y="2256817"/>
            <a:ext cx="11100016" cy="4420792"/>
          </a:xfrm>
          <a:prstGeom prst="rect">
            <a:avLst/>
          </a:prstGeom>
        </p:spPr>
      </p:pic>
      <p:sp>
        <p:nvSpPr>
          <p:cNvPr id="10" name="TextBox 9">
            <a:extLst>
              <a:ext uri="{FF2B5EF4-FFF2-40B4-BE49-F238E27FC236}">
                <a16:creationId xmlns:a16="http://schemas.microsoft.com/office/drawing/2014/main" id="{52F2A4D8-1DA4-FEF1-DA8C-AC1AFF65D751}"/>
              </a:ext>
            </a:extLst>
          </p:cNvPr>
          <p:cNvSpPr txBox="1"/>
          <p:nvPr/>
        </p:nvSpPr>
        <p:spPr>
          <a:xfrm>
            <a:off x="542743" y="880049"/>
            <a:ext cx="11064239" cy="1354217"/>
          </a:xfrm>
          <a:prstGeom prst="rect">
            <a:avLst/>
          </a:prstGeom>
          <a:noFill/>
        </p:spPr>
        <p:txBody>
          <a:bodyPr wrap="square">
            <a:spAutoFit/>
          </a:bodyPr>
          <a:lstStyle/>
          <a:p>
            <a:pPr marL="342900" indent="-342900">
              <a:spcBef>
                <a:spcPts val="600"/>
              </a:spcBef>
              <a:spcAft>
                <a:spcPts val="600"/>
              </a:spcAft>
              <a:buClr>
                <a:srgbClr val="0070C0"/>
              </a:buClr>
              <a:buFont typeface="Wingdings" panose="05000000000000000000" pitchFamily="2" charset="2"/>
              <a:buChar char="§"/>
            </a:pPr>
            <a:r>
              <a:rPr lang="x-none" sz="2400" spc="-5" dirty="0">
                <a:effectLst/>
                <a:latin typeface="Tahoma" panose="020B0604030504040204" pitchFamily="34" charset="0"/>
                <a:ea typeface="Tahoma" panose="020B0604030504040204" pitchFamily="34" charset="0"/>
                <a:cs typeface="Tahoma" panose="020B0604030504040204" pitchFamily="34" charset="0"/>
              </a:rPr>
              <a:t>The </a:t>
            </a:r>
            <a:r>
              <a:rPr lang="en-GB" sz="2400" spc="-5" dirty="0">
                <a:effectLst/>
                <a:latin typeface="Tahoma" panose="020B0604030504040204" pitchFamily="34" charset="0"/>
                <a:ea typeface="Tahoma" panose="020B0604030504040204" pitchFamily="34" charset="0"/>
                <a:cs typeface="Tahoma" panose="020B0604030504040204" pitchFamily="34" charset="0"/>
              </a:rPr>
              <a:t>model </a:t>
            </a:r>
            <a:r>
              <a:rPr lang="x-none" sz="2400" spc="-5" dirty="0">
                <a:effectLst/>
                <a:latin typeface="Tahoma" panose="020B0604030504040204" pitchFamily="34" charset="0"/>
                <a:ea typeface="Tahoma" panose="020B0604030504040204" pitchFamily="34" charset="0"/>
                <a:cs typeface="Tahoma" panose="020B0604030504040204" pitchFamily="34" charset="0"/>
              </a:rPr>
              <a:t>classification performance </a:t>
            </a:r>
            <a:r>
              <a:rPr lang="en-GB" sz="2400" spc="-5" dirty="0">
                <a:effectLst/>
                <a:latin typeface="Tahoma" panose="020B0604030504040204" pitchFamily="34" charset="0"/>
                <a:ea typeface="Tahoma" panose="020B0604030504040204" pitchFamily="34" charset="0"/>
                <a:cs typeface="Tahoma" panose="020B0604030504040204" pitchFamily="34" charset="0"/>
              </a:rPr>
              <a:t>is </a:t>
            </a:r>
            <a:r>
              <a:rPr lang="x-none" sz="2400" spc="-5" dirty="0">
                <a:effectLst/>
                <a:latin typeface="Tahoma" panose="020B0604030504040204" pitchFamily="34" charset="0"/>
                <a:ea typeface="Tahoma" panose="020B0604030504040204" pitchFamily="34" charset="0"/>
                <a:cs typeface="Tahoma" panose="020B0604030504040204" pitchFamily="34" charset="0"/>
              </a:rPr>
              <a:t>evaluated using PAUC and the true positive rate (TPR) at a 5% false-positive rate (FPR). </a:t>
            </a:r>
            <a:endParaRPr lang="en-GB" sz="2400" spc="-5" dirty="0">
              <a:effectLst/>
              <a:latin typeface="Tahoma" panose="020B0604030504040204" pitchFamily="34" charset="0"/>
              <a:ea typeface="Tahoma" panose="020B0604030504040204" pitchFamily="34" charset="0"/>
              <a:cs typeface="Tahoma" panose="020B0604030504040204" pitchFamily="34" charset="0"/>
            </a:endParaRPr>
          </a:p>
          <a:p>
            <a:pPr marL="342900" indent="-342900">
              <a:spcBef>
                <a:spcPts val="600"/>
              </a:spcBef>
              <a:spcAft>
                <a:spcPts val="600"/>
              </a:spcAft>
              <a:buClr>
                <a:srgbClr val="0070C0"/>
              </a:buClr>
              <a:buFont typeface="Wingdings" panose="05000000000000000000" pitchFamily="2" charset="2"/>
              <a:buChar char="§"/>
            </a:pPr>
            <a:r>
              <a:rPr lang="x-none" sz="2400" spc="-5" dirty="0">
                <a:effectLst/>
                <a:latin typeface="Tahoma" panose="020B0604030504040204" pitchFamily="34" charset="0"/>
                <a:ea typeface="Tahoma" panose="020B0604030504040204" pitchFamily="34" charset="0"/>
                <a:cs typeface="Tahoma" panose="020B0604030504040204" pitchFamily="34" charset="0"/>
              </a:rPr>
              <a:t>The PAUC </a:t>
            </a:r>
            <a:r>
              <a:rPr lang="en-GB" sz="2400" spc="-5" dirty="0">
                <a:effectLst/>
                <a:latin typeface="Tahoma" panose="020B0604030504040204" pitchFamily="34" charset="0"/>
                <a:ea typeface="Tahoma" panose="020B0604030504040204" pitchFamily="34" charset="0"/>
                <a:cs typeface="Tahoma" panose="020B0604030504040204" pitchFamily="34" charset="0"/>
              </a:rPr>
              <a:t>is </a:t>
            </a:r>
            <a:r>
              <a:rPr lang="x-none" sz="2400" spc="-5" dirty="0">
                <a:effectLst/>
                <a:latin typeface="Tahoma" panose="020B0604030504040204" pitchFamily="34" charset="0"/>
                <a:ea typeface="Tahoma" panose="020B0604030504040204" pitchFamily="34" charset="0"/>
                <a:cs typeface="Tahoma" panose="020B0604030504040204" pitchFamily="34" charset="0"/>
              </a:rPr>
              <a:t>the AUC between 0 and 10% false-positive rates (FPR).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29</a:t>
            </a:fld>
            <a:endParaRPr lang="en-US"/>
          </a:p>
        </p:txBody>
      </p:sp>
      <p:pic>
        <p:nvPicPr>
          <p:cNvPr id="2" name="Picture 1">
            <a:extLst>
              <a:ext uri="{FF2B5EF4-FFF2-40B4-BE49-F238E27FC236}">
                <a16:creationId xmlns:a16="http://schemas.microsoft.com/office/drawing/2014/main" id="{AB42FD56-AB6B-F199-EEF0-E9BCFD568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09591" y="739743"/>
            <a:ext cx="7428724" cy="4260171"/>
          </a:xfrm>
          <a:prstGeom prst="rect">
            <a:avLst/>
          </a:prstGeom>
          <a:noFill/>
          <a:ln>
            <a:noFill/>
          </a:ln>
        </p:spPr>
      </p:pic>
      <p:sp>
        <p:nvSpPr>
          <p:cNvPr id="12" name="TextBox 11">
            <a:extLst>
              <a:ext uri="{FF2B5EF4-FFF2-40B4-BE49-F238E27FC236}">
                <a16:creationId xmlns:a16="http://schemas.microsoft.com/office/drawing/2014/main" id="{B1998BB4-0D82-F342-85AA-FA7644577EF6}"/>
              </a:ext>
            </a:extLst>
          </p:cNvPr>
          <p:cNvSpPr txBox="1"/>
          <p:nvPr/>
        </p:nvSpPr>
        <p:spPr>
          <a:xfrm>
            <a:off x="1915886" y="5059200"/>
            <a:ext cx="10119226" cy="1569660"/>
          </a:xfrm>
          <a:prstGeom prst="rect">
            <a:avLst/>
          </a:prstGeom>
          <a:noFill/>
        </p:spPr>
        <p:txBody>
          <a:bodyPr wrap="square">
            <a:spAutoFit/>
          </a:bodyPr>
          <a:lstStyle/>
          <a:p>
            <a:pPr marL="0" marR="0">
              <a:spcBef>
                <a:spcPts val="0"/>
              </a:spcBef>
              <a:spcAft>
                <a:spcPts val="1000"/>
              </a:spcAft>
            </a:pP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Spectrograms (</a:t>
            </a:r>
            <a:r>
              <a:rPr lang="en-GB" sz="2400" i="1" dirty="0">
                <a:effectLst/>
                <a:latin typeface="Calibri" panose="020F0502020204030204" pitchFamily="34" charset="0"/>
                <a:ea typeface="Times New Roman" panose="02020603050405020304" pitchFamily="18" charset="0"/>
                <a:cs typeface="Times New Roman" panose="02020603050405020304" pitchFamily="18" charset="0"/>
              </a:rPr>
              <a:t>Short-Time Fourier Transform</a:t>
            </a: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and </a:t>
            </a:r>
            <a:r>
              <a:rPr lang="en-GB" sz="24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Scalograms</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Wavelet Transform</a:t>
            </a:r>
            <a:r>
              <a:rPr lang="en-GB"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of a twenty-minute FHR signal (1 Hz)</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Spectrograms </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are computed using window length of: (a) 32; ( b) 64; (c) 128; and  (d) 256; and the </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Scalograms </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using mother wavelets of:</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 </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mexh8</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(f) </a:t>
            </a:r>
            <a:r>
              <a:rPr lang="en-GB" sz="24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morl</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(cg) </a:t>
            </a:r>
            <a:r>
              <a:rPr lang="en-GB" sz="24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shan</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and (h) </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gaus8</a:t>
            </a:r>
            <a:r>
              <a:rPr lang="en-GB" sz="24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C3CB70C6-1624-622B-D16B-5ADC4C15F0DE}"/>
              </a:ext>
            </a:extLst>
          </p:cNvPr>
          <p:cNvSpPr txBox="1"/>
          <p:nvPr/>
        </p:nvSpPr>
        <p:spPr>
          <a:xfrm>
            <a:off x="500260" y="973201"/>
            <a:ext cx="3346102" cy="3416320"/>
          </a:xfrm>
          <a:prstGeom prst="rect">
            <a:avLst/>
          </a:prstGeom>
          <a:noFill/>
        </p:spPr>
        <p:txBody>
          <a:bodyPr wrap="square">
            <a:spAutoFit/>
          </a:bodyPr>
          <a:lstStyle/>
          <a:p>
            <a:pPr marL="0" marR="0">
              <a:spcBef>
                <a:spcPts val="0"/>
              </a:spcBef>
              <a:spcAft>
                <a:spcPts val="1000"/>
              </a:spcAft>
            </a:pP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raw FHR signals (1D) are transformed into time-frequency representation using </a:t>
            </a:r>
            <a:r>
              <a:rPr lang="en-GB" sz="2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Fourier </a:t>
            </a: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a:t>
            </a:r>
            <a:r>
              <a:rPr lang="en-GB" sz="24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Wavelet</a:t>
            </a: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transforms, and the resulting 2D images are analysed using a 2D-CNN.</a:t>
            </a:r>
            <a:endParaRPr lang="en-GB" sz="2400" i="1" dirty="0">
              <a:solidFill>
                <a:srgbClr val="44546A"/>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10EE0313-7770-4C96-A9CB-3EA6076B2727}"/>
              </a:ext>
            </a:extLst>
          </p:cNvPr>
          <p:cNvSpPr txBox="1"/>
          <p:nvPr/>
        </p:nvSpPr>
        <p:spPr>
          <a:xfrm>
            <a:off x="546569" y="180391"/>
            <a:ext cx="5528294" cy="523220"/>
          </a:xfrm>
          <a:prstGeom prst="rect">
            <a:avLst/>
          </a:prstGeom>
          <a:noFill/>
        </p:spPr>
        <p:txBody>
          <a:bodyPr wrap="square">
            <a:spAutoFit/>
          </a:bodyPr>
          <a:lstStyle/>
          <a:p>
            <a:r>
              <a:rPr lang="en-US" sz="2800" i="1" dirty="0">
                <a:solidFill>
                  <a:srgbClr val="002060"/>
                </a:solidFill>
                <a:effectLst/>
                <a:latin typeface="Tahoma" panose="020B0604030504040204" pitchFamily="34" charset="0"/>
                <a:ea typeface="Tahoma" panose="020B0604030504040204" pitchFamily="34" charset="0"/>
                <a:cs typeface="Tahoma" panose="020B0604030504040204" pitchFamily="34" charset="0"/>
              </a:rPr>
              <a:t>Spectrograms</a:t>
            </a:r>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and </a:t>
            </a:r>
            <a:r>
              <a:rPr lang="en-US" sz="2800" i="1" dirty="0" err="1">
                <a:solidFill>
                  <a:srgbClr val="002060"/>
                </a:solidFill>
                <a:effectLst/>
                <a:latin typeface="Tahoma" panose="020B0604030504040204" pitchFamily="34" charset="0"/>
                <a:ea typeface="Tahoma" panose="020B0604030504040204" pitchFamily="34" charset="0"/>
                <a:cs typeface="Tahoma" panose="020B0604030504040204" pitchFamily="34" charset="0"/>
              </a:rPr>
              <a:t>Scalograms</a:t>
            </a:r>
            <a:endParaRPr lang="en-GB" sz="28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72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BB7E45-272B-828E-F407-42C95D96A512}"/>
              </a:ext>
            </a:extLst>
          </p:cNvPr>
          <p:cNvSpPr>
            <a:spLocks noGrp="1"/>
          </p:cNvSpPr>
          <p:nvPr>
            <p:ph type="sldNum" sz="quarter" idx="12"/>
          </p:nvPr>
        </p:nvSpPr>
        <p:spPr/>
        <p:txBody>
          <a:bodyPr/>
          <a:lstStyle/>
          <a:p>
            <a:fld id="{0946259B-8396-46CD-AD42-FDEDA89DA278}" type="slidenum">
              <a:rPr lang="en-US" smtClean="0"/>
              <a:t>3</a:t>
            </a:fld>
            <a:endParaRPr lang="en-US"/>
          </a:p>
        </p:txBody>
      </p:sp>
      <p:sp>
        <p:nvSpPr>
          <p:cNvPr id="9" name="Content Placeholder 2">
            <a:extLst>
              <a:ext uri="{FF2B5EF4-FFF2-40B4-BE49-F238E27FC236}">
                <a16:creationId xmlns:a16="http://schemas.microsoft.com/office/drawing/2014/main" id="{2499FAFA-FC9E-CCBD-3244-62929FADAA51}"/>
              </a:ext>
            </a:extLst>
          </p:cNvPr>
          <p:cNvSpPr>
            <a:spLocks noGrp="1"/>
          </p:cNvSpPr>
          <p:nvPr>
            <p:ph idx="4294967295"/>
          </p:nvPr>
        </p:nvSpPr>
        <p:spPr>
          <a:xfrm>
            <a:off x="315384" y="4681477"/>
            <a:ext cx="11561232" cy="1897124"/>
          </a:xfrm>
        </p:spPr>
        <p:txBody>
          <a:bodyPr>
            <a:noAutofit/>
          </a:bodyPr>
          <a:lstStyle/>
          <a:p>
            <a:pPr marL="0" indent="0" algn="l">
              <a:buNone/>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Fetal heart rate remains the only vital sign of the fetus wellbeing that can be monitored continuously during </a:t>
            </a:r>
            <a:r>
              <a:rPr lang="en-US" sz="2400"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l">
              <a:buNone/>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People have been listening to the heart rate of babies over centuries with tools like this old </a:t>
            </a:r>
            <a:r>
              <a:rPr lang="en-US" sz="2400" i="1" dirty="0" err="1">
                <a:solidFill>
                  <a:schemeClr val="tx1"/>
                </a:solidFill>
                <a:latin typeface="Tahoma" panose="020B0604030504040204" pitchFamily="34" charset="0"/>
                <a:ea typeface="Tahoma" panose="020B0604030504040204" pitchFamily="34" charset="0"/>
                <a:cs typeface="Tahoma" panose="020B0604030504040204" pitchFamily="34" charset="0"/>
              </a:rPr>
              <a:t>Pinard</a:t>
            </a:r>
            <a:r>
              <a:rPr lang="en-US" sz="2400" i="1" dirty="0">
                <a:solidFill>
                  <a:schemeClr val="tx1"/>
                </a:solidFill>
                <a:latin typeface="Tahoma" panose="020B0604030504040204" pitchFamily="34" charset="0"/>
                <a:ea typeface="Tahoma" panose="020B0604030504040204" pitchFamily="34" charset="0"/>
                <a:cs typeface="Tahoma" panose="020B0604030504040204" pitchFamily="34" charset="0"/>
              </a:rPr>
              <a:t> horn.</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Title 1">
            <a:extLst>
              <a:ext uri="{FF2B5EF4-FFF2-40B4-BE49-F238E27FC236}">
                <a16:creationId xmlns:a16="http://schemas.microsoft.com/office/drawing/2014/main" id="{A471E4B6-895E-CEDE-F6B0-9C378FEBFBA1}"/>
              </a:ext>
            </a:extLst>
          </p:cNvPr>
          <p:cNvSpPr txBox="1">
            <a:spLocks/>
          </p:cNvSpPr>
          <p:nvPr/>
        </p:nvSpPr>
        <p:spPr>
          <a:xfrm>
            <a:off x="850349" y="378413"/>
            <a:ext cx="2923200" cy="461180"/>
          </a:xfrm>
          <a:prstGeom prst="rect">
            <a:avLst/>
          </a:prstGeom>
        </p:spPr>
        <p:txBody>
          <a:bodyPr vert="horz" lIns="91440" tIns="45720" rIns="91440" bIns="45720" rtlCol="0" anchor="b">
            <a:sp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Introduction</a:t>
            </a:r>
          </a:p>
        </p:txBody>
      </p:sp>
      <p:pic>
        <p:nvPicPr>
          <p:cNvPr id="7" name="Picture 5">
            <a:extLst>
              <a:ext uri="{FF2B5EF4-FFF2-40B4-BE49-F238E27FC236}">
                <a16:creationId xmlns:a16="http://schemas.microsoft.com/office/drawing/2014/main" id="{B6E589D0-A770-76D3-3261-FB469F48A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907"/>
          <a:stretch/>
        </p:blipFill>
        <p:spPr bwMode="auto">
          <a:xfrm>
            <a:off x="3096658" y="1261519"/>
            <a:ext cx="8863496" cy="206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5956A9E-AAFB-322C-B295-85DD70FA9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79" y="1261520"/>
            <a:ext cx="2449513" cy="22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AF1CF6-72D1-45AD-CA26-633B456A4C86}"/>
              </a:ext>
            </a:extLst>
          </p:cNvPr>
          <p:cNvSpPr txBox="1"/>
          <p:nvPr/>
        </p:nvSpPr>
        <p:spPr>
          <a:xfrm>
            <a:off x="3082415" y="3481147"/>
            <a:ext cx="8794201" cy="1200329"/>
          </a:xfrm>
          <a:prstGeom prst="rect">
            <a:avLst/>
          </a:prstGeom>
          <a:solidFill>
            <a:schemeClr val="bg1"/>
          </a:solidFill>
        </p:spPr>
        <p:txBody>
          <a:bodyPr wrap="square">
            <a:spAutoFit/>
          </a:bodyPr>
          <a:lstStyle/>
          <a:p>
            <a:pPr>
              <a:defRPr/>
            </a:pPr>
            <a:r>
              <a:rPr lang="de-DE" sz="2400" i="1" dirty="0">
                <a:latin typeface="Tahoma" panose="020B0604030504040204" pitchFamily="34" charset="0"/>
                <a:ea typeface="Tahoma" panose="020B0604030504040204" pitchFamily="34" charset="0"/>
                <a:cs typeface="Tahoma" panose="020B0604030504040204" pitchFamily="34" charset="0"/>
              </a:rPr>
              <a:t>Pinard horn</a:t>
            </a:r>
            <a:r>
              <a:rPr lang="de-DE" sz="2400" dirty="0">
                <a:latin typeface="Tahoma" panose="020B0604030504040204" pitchFamily="34" charset="0"/>
                <a:ea typeface="Tahoma" panose="020B0604030504040204" pitchFamily="34" charset="0"/>
                <a:cs typeface="Tahoma" panose="020B0604030504040204" pitchFamily="34" charset="0"/>
              </a:rPr>
              <a:t>	   		Stethoscope			</a:t>
            </a:r>
            <a:r>
              <a:rPr lang="de-DE" sz="2400" i="1" dirty="0">
                <a:latin typeface="Tahoma" panose="020B0604030504040204" pitchFamily="34" charset="0"/>
                <a:ea typeface="Tahoma" panose="020B0604030504040204" pitchFamily="34" charset="0"/>
                <a:cs typeface="Tahoma" panose="020B0604030504040204" pitchFamily="34" charset="0"/>
              </a:rPr>
              <a:t>Hand-held Doppler</a:t>
            </a:r>
          </a:p>
          <a:p>
            <a:pPr algn="ctr">
              <a:defRPr/>
            </a:pPr>
            <a:r>
              <a:rPr lang="de-DE" sz="2400" dirty="0">
                <a:latin typeface="Tahoma" panose="020B0604030504040204" pitchFamily="34" charset="0"/>
                <a:ea typeface="Tahoma" panose="020B0604030504040204" pitchFamily="34" charset="0"/>
                <a:cs typeface="Tahoma" panose="020B0604030504040204" pitchFamily="34" charset="0"/>
              </a:rPr>
              <a:t>				 </a:t>
            </a:r>
            <a:r>
              <a:rPr lang="de-DE" sz="2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24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2400" i="1"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low-risk</a:t>
            </a:r>
            <a:r>
              <a:rPr lang="de-DE" sz="24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labours, 				              						~40% of all UK births</a:t>
            </a:r>
          </a:p>
        </p:txBody>
      </p:sp>
    </p:spTree>
    <p:extLst>
      <p:ext uri="{BB962C8B-B14F-4D97-AF65-F5344CB8AC3E}">
        <p14:creationId xmlns:p14="http://schemas.microsoft.com/office/powerpoint/2010/main" val="378821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1000"/>
                                        <p:tgtEl>
                                          <p:spTgt spid="9">
                                            <p:txEl>
                                              <p:pRg st="1" end="1"/>
                                            </p:txEl>
                                          </p:spTgt>
                                        </p:tgtEl>
                                      </p:cBhvr>
                                    </p:animEffect>
                                    <p:anim calcmode="lin" valueType="num">
                                      <p:cBhvr>
                                        <p:cTn id="3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30</a:t>
            </a:fld>
            <a:endParaRPr lang="en-US"/>
          </a:p>
        </p:txBody>
      </p:sp>
      <p:pic>
        <p:nvPicPr>
          <p:cNvPr id="4" name="Picture 3" descr="Diagram&#10;&#10;Description automatically generated">
            <a:extLst>
              <a:ext uri="{FF2B5EF4-FFF2-40B4-BE49-F238E27FC236}">
                <a16:creationId xmlns:a16="http://schemas.microsoft.com/office/drawing/2014/main" id="{3EAD8AB4-923A-E813-5ECD-F41CD37FD00C}"/>
              </a:ext>
            </a:extLst>
          </p:cNvPr>
          <p:cNvPicPr>
            <a:picLocks noChangeAspect="1"/>
          </p:cNvPicPr>
          <p:nvPr/>
        </p:nvPicPr>
        <p:blipFill rotWithShape="1">
          <a:blip r:embed="rId2">
            <a:extLst>
              <a:ext uri="{28A0092B-C50C-407E-A947-70E740481C1C}">
                <a14:useLocalDpi xmlns:a14="http://schemas.microsoft.com/office/drawing/2010/main" val="0"/>
              </a:ext>
            </a:extLst>
          </a:blip>
          <a:srcRect l="3791" t="14833"/>
          <a:stretch/>
        </p:blipFill>
        <p:spPr bwMode="auto">
          <a:xfrm>
            <a:off x="753035" y="404450"/>
            <a:ext cx="10467051" cy="5680499"/>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86AE272-18F3-E287-E224-C648BB6A672B}"/>
              </a:ext>
            </a:extLst>
          </p:cNvPr>
          <p:cNvSpPr txBox="1"/>
          <p:nvPr/>
        </p:nvSpPr>
        <p:spPr>
          <a:xfrm>
            <a:off x="971913" y="5995568"/>
            <a:ext cx="10248173" cy="830997"/>
          </a:xfrm>
          <a:prstGeom prst="rect">
            <a:avLst/>
          </a:prstGeom>
          <a:noFill/>
        </p:spPr>
        <p:txBody>
          <a:bodyPr wrap="square">
            <a:spAutoFit/>
          </a:bodyPr>
          <a:lstStyle/>
          <a:p>
            <a:pPr marL="0" marR="0">
              <a:spcBef>
                <a:spcPts val="0"/>
              </a:spcBef>
              <a:spcAft>
                <a:spcPts val="1000"/>
              </a:spcAft>
            </a:pP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The proposed combination of 1D-CNN-LSTM and 2D-CNN architecture used for the FHR signal classification.</a:t>
            </a:r>
          </a:p>
        </p:txBody>
      </p:sp>
    </p:spTree>
    <p:extLst>
      <p:ext uri="{BB962C8B-B14F-4D97-AF65-F5344CB8AC3E}">
        <p14:creationId xmlns:p14="http://schemas.microsoft.com/office/powerpoint/2010/main" val="358837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31</a:t>
            </a:fld>
            <a:endParaRPr lang="en-US"/>
          </a:p>
        </p:txBody>
      </p:sp>
      <p:graphicFrame>
        <p:nvGraphicFramePr>
          <p:cNvPr id="2" name="Table 1">
            <a:extLst>
              <a:ext uri="{FF2B5EF4-FFF2-40B4-BE49-F238E27FC236}">
                <a16:creationId xmlns:a16="http://schemas.microsoft.com/office/drawing/2014/main" id="{18986402-922F-4494-B614-1AB3B759548C}"/>
              </a:ext>
            </a:extLst>
          </p:cNvPr>
          <p:cNvGraphicFramePr>
            <a:graphicFrameLocks noGrp="1"/>
          </p:cNvGraphicFramePr>
          <p:nvPr>
            <p:extLst>
              <p:ext uri="{D42A27DB-BD31-4B8C-83A1-F6EECF244321}">
                <p14:modId xmlns:p14="http://schemas.microsoft.com/office/powerpoint/2010/main" val="1164638857"/>
              </p:ext>
            </p:extLst>
          </p:nvPr>
        </p:nvGraphicFramePr>
        <p:xfrm>
          <a:off x="890954" y="2319480"/>
          <a:ext cx="10277160" cy="3548529"/>
        </p:xfrm>
        <a:graphic>
          <a:graphicData uri="http://schemas.openxmlformats.org/drawingml/2006/table">
            <a:tbl>
              <a:tblPr firstRow="1" firstCol="1" bandRow="1">
                <a:tableStyleId>{5C22544A-7EE6-4342-B048-85BDC9FD1C3A}</a:tableStyleId>
              </a:tblPr>
              <a:tblGrid>
                <a:gridCol w="2694523">
                  <a:extLst>
                    <a:ext uri="{9D8B030D-6E8A-4147-A177-3AD203B41FA5}">
                      <a16:colId xmlns:a16="http://schemas.microsoft.com/office/drawing/2014/main" val="3601852142"/>
                    </a:ext>
                  </a:extLst>
                </a:gridCol>
                <a:gridCol w="2575846">
                  <a:extLst>
                    <a:ext uri="{9D8B030D-6E8A-4147-A177-3AD203B41FA5}">
                      <a16:colId xmlns:a16="http://schemas.microsoft.com/office/drawing/2014/main" val="795746968"/>
                    </a:ext>
                  </a:extLst>
                </a:gridCol>
                <a:gridCol w="2655800">
                  <a:extLst>
                    <a:ext uri="{9D8B030D-6E8A-4147-A177-3AD203B41FA5}">
                      <a16:colId xmlns:a16="http://schemas.microsoft.com/office/drawing/2014/main" val="519996647"/>
                    </a:ext>
                  </a:extLst>
                </a:gridCol>
                <a:gridCol w="2350991">
                  <a:extLst>
                    <a:ext uri="{9D8B030D-6E8A-4147-A177-3AD203B41FA5}">
                      <a16:colId xmlns:a16="http://schemas.microsoft.com/office/drawing/2014/main" val="875811164"/>
                    </a:ext>
                  </a:extLst>
                </a:gridCol>
              </a:tblGrid>
              <a:tr h="976825">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Window length (overlap stride)</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Kernel size</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PAUC</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Sensitivity at 0.95 Specificity</a:t>
                      </a:r>
                    </a:p>
                  </a:txBody>
                  <a:tcPr marL="68580" marR="68580" marT="0" marB="0"/>
                </a:tc>
                <a:extLst>
                  <a:ext uri="{0D108BD9-81ED-4DB2-BD59-A6C34878D82A}">
                    <a16:rowId xmlns:a16="http://schemas.microsoft.com/office/drawing/2014/main" val="2937481184"/>
                  </a:ext>
                </a:extLst>
              </a:tr>
              <a:tr h="602430">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32 (16)</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3X3/5X5/7X7</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0.09 /0.09/0.09</a:t>
                      </a:r>
                    </a:p>
                  </a:txBody>
                  <a:tcPr marL="68580" marR="68580" marT="0" marB="0"/>
                </a:tc>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0.09/0.10/0.12</a:t>
                      </a:r>
                    </a:p>
                  </a:txBody>
                  <a:tcPr marL="68580" marR="68580" marT="0" marB="0"/>
                </a:tc>
                <a:extLst>
                  <a:ext uri="{0D108BD9-81ED-4DB2-BD59-A6C34878D82A}">
                    <a16:rowId xmlns:a16="http://schemas.microsoft.com/office/drawing/2014/main" val="1889727086"/>
                  </a:ext>
                </a:extLst>
              </a:tr>
              <a:tr h="602430">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64 (32)</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3X3/5X5/7X7</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0.11/0.07/0.09</a:t>
                      </a:r>
                    </a:p>
                  </a:txBody>
                  <a:tcPr marL="68580" marR="68580" marT="0" marB="0"/>
                </a:tc>
                <a:tc>
                  <a:txBody>
                    <a:bodyPr/>
                    <a:lstStyle/>
                    <a:p>
                      <a:pPr marL="0" marR="0">
                        <a:lnSpc>
                          <a:spcPct val="107000"/>
                        </a:lnSpc>
                        <a:spcBef>
                          <a:spcPts val="0"/>
                        </a:spcBef>
                        <a:spcAft>
                          <a:spcPts val="0"/>
                        </a:spcAft>
                      </a:pPr>
                      <a:r>
                        <a:rPr lang="en-GB" sz="2400" b="1" dirty="0">
                          <a:effectLst/>
                          <a:latin typeface="Tahoma" panose="020B0604030504040204" pitchFamily="34" charset="0"/>
                          <a:ea typeface="Tahoma" panose="020B0604030504040204" pitchFamily="34" charset="0"/>
                          <a:cs typeface="Tahoma" panose="020B0604030504040204" pitchFamily="34" charset="0"/>
                        </a:rPr>
                        <a:t>0.13</a:t>
                      </a:r>
                      <a:r>
                        <a:rPr lang="en-GB" sz="2400" dirty="0">
                          <a:effectLst/>
                          <a:latin typeface="Tahoma" panose="020B0604030504040204" pitchFamily="34" charset="0"/>
                          <a:ea typeface="Tahoma" panose="020B0604030504040204" pitchFamily="34" charset="0"/>
                          <a:cs typeface="Tahoma" panose="020B0604030504040204" pitchFamily="34" charset="0"/>
                        </a:rPr>
                        <a:t>/0.12/</a:t>
                      </a:r>
                      <a:r>
                        <a:rPr lang="en-GB" sz="2400" b="1" dirty="0">
                          <a:effectLst/>
                          <a:latin typeface="Tahoma" panose="020B0604030504040204" pitchFamily="34" charset="0"/>
                          <a:ea typeface="Tahoma" panose="020B0604030504040204" pitchFamily="34" charset="0"/>
                          <a:cs typeface="Tahoma" panose="020B0604030504040204" pitchFamily="34" charset="0"/>
                        </a:rPr>
                        <a:t>0.13</a:t>
                      </a:r>
                    </a:p>
                  </a:txBody>
                  <a:tcPr marL="68580" marR="68580" marT="0" marB="0"/>
                </a:tc>
                <a:extLst>
                  <a:ext uri="{0D108BD9-81ED-4DB2-BD59-A6C34878D82A}">
                    <a16:rowId xmlns:a16="http://schemas.microsoft.com/office/drawing/2014/main" val="3959067088"/>
                  </a:ext>
                </a:extLst>
              </a:tr>
              <a:tr h="602430">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128 (64)</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3X3/5X5/7X7</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0.11/0.11/0.09</a:t>
                      </a:r>
                    </a:p>
                  </a:txBody>
                  <a:tcPr marL="68580" marR="68580" marT="0" marB="0"/>
                </a:tc>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0.10/0.12/0.10</a:t>
                      </a:r>
                    </a:p>
                  </a:txBody>
                  <a:tcPr marL="68580" marR="68580" marT="0" marB="0"/>
                </a:tc>
                <a:extLst>
                  <a:ext uri="{0D108BD9-81ED-4DB2-BD59-A6C34878D82A}">
                    <a16:rowId xmlns:a16="http://schemas.microsoft.com/office/drawing/2014/main" val="207132095"/>
                  </a:ext>
                </a:extLst>
              </a:tr>
              <a:tr h="602430">
                <a:tc>
                  <a:txBody>
                    <a:bodyPr/>
                    <a:lstStyle/>
                    <a:p>
                      <a:pPr marL="0" marR="0">
                        <a:lnSpc>
                          <a:spcPct val="107000"/>
                        </a:lnSpc>
                        <a:spcBef>
                          <a:spcPts val="0"/>
                        </a:spcBef>
                        <a:spcAft>
                          <a:spcPts val="0"/>
                        </a:spcAft>
                      </a:pPr>
                      <a:r>
                        <a:rPr lang="en-GB" sz="2400">
                          <a:effectLst/>
                          <a:latin typeface="Tahoma" panose="020B0604030504040204" pitchFamily="34" charset="0"/>
                          <a:ea typeface="Tahoma" panose="020B0604030504040204" pitchFamily="34" charset="0"/>
                          <a:cs typeface="Tahoma" panose="020B0604030504040204" pitchFamily="34" charset="0"/>
                        </a:rPr>
                        <a:t>256 (128)</a:t>
                      </a:r>
                    </a:p>
                  </a:txBody>
                  <a:tcPr marL="68580" marR="68580" marT="0" marB="0"/>
                </a:tc>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3X3/5X5/7X7</a:t>
                      </a:r>
                    </a:p>
                  </a:txBody>
                  <a:tcPr marL="68580" marR="68580" marT="0" marB="0"/>
                </a:tc>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0.09/0.09/0.08</a:t>
                      </a:r>
                    </a:p>
                  </a:txBody>
                  <a:tcPr marL="68580" marR="68580" marT="0" marB="0"/>
                </a:tc>
                <a:tc>
                  <a:txBody>
                    <a:bodyPr/>
                    <a:lstStyle/>
                    <a:p>
                      <a:pPr marL="0" marR="0">
                        <a:lnSpc>
                          <a:spcPct val="107000"/>
                        </a:lnSpc>
                        <a:spcBef>
                          <a:spcPts val="0"/>
                        </a:spcBef>
                        <a:spcAft>
                          <a:spcPts val="0"/>
                        </a:spcAft>
                      </a:pPr>
                      <a:r>
                        <a:rPr lang="en-GB" sz="2400" dirty="0">
                          <a:effectLst/>
                          <a:latin typeface="Tahoma" panose="020B0604030504040204" pitchFamily="34" charset="0"/>
                          <a:ea typeface="Tahoma" panose="020B0604030504040204" pitchFamily="34" charset="0"/>
                          <a:cs typeface="Tahoma" panose="020B0604030504040204" pitchFamily="34" charset="0"/>
                        </a:rPr>
                        <a:t>0.10/</a:t>
                      </a:r>
                      <a:r>
                        <a:rPr lang="en-GB" sz="2400" b="1" dirty="0">
                          <a:effectLst/>
                          <a:latin typeface="Tahoma" panose="020B0604030504040204" pitchFamily="34" charset="0"/>
                          <a:ea typeface="Tahoma" panose="020B0604030504040204" pitchFamily="34" charset="0"/>
                          <a:cs typeface="Tahoma" panose="020B0604030504040204" pitchFamily="34" charset="0"/>
                        </a:rPr>
                        <a:t>0.13</a:t>
                      </a:r>
                      <a:r>
                        <a:rPr lang="en-GB" sz="2400" dirty="0">
                          <a:effectLst/>
                          <a:latin typeface="Tahoma" panose="020B0604030504040204" pitchFamily="34" charset="0"/>
                          <a:ea typeface="Tahoma" panose="020B0604030504040204" pitchFamily="34" charset="0"/>
                          <a:cs typeface="Tahoma" panose="020B0604030504040204" pitchFamily="34" charset="0"/>
                        </a:rPr>
                        <a:t>/</a:t>
                      </a:r>
                      <a:r>
                        <a:rPr lang="en-GB" sz="2400" b="1" dirty="0">
                          <a:effectLst/>
                          <a:latin typeface="Tahoma" panose="020B0604030504040204" pitchFamily="34" charset="0"/>
                          <a:ea typeface="Tahoma" panose="020B0604030504040204" pitchFamily="34" charset="0"/>
                          <a:cs typeface="Tahoma" panose="020B0604030504040204" pitchFamily="34" charset="0"/>
                        </a:rPr>
                        <a:t>0.13</a:t>
                      </a:r>
                    </a:p>
                  </a:txBody>
                  <a:tcPr marL="68580" marR="68580" marT="0" marB="0"/>
                </a:tc>
                <a:extLst>
                  <a:ext uri="{0D108BD9-81ED-4DB2-BD59-A6C34878D82A}">
                    <a16:rowId xmlns:a16="http://schemas.microsoft.com/office/drawing/2014/main" val="2738751100"/>
                  </a:ext>
                </a:extLst>
              </a:tr>
            </a:tbl>
          </a:graphicData>
        </a:graphic>
      </p:graphicFrame>
      <p:sp>
        <p:nvSpPr>
          <p:cNvPr id="6" name="TextBox 5">
            <a:extLst>
              <a:ext uri="{FF2B5EF4-FFF2-40B4-BE49-F238E27FC236}">
                <a16:creationId xmlns:a16="http://schemas.microsoft.com/office/drawing/2014/main" id="{707E0A31-801C-411B-BAC3-E2596355C384}"/>
              </a:ext>
            </a:extLst>
          </p:cNvPr>
          <p:cNvSpPr txBox="1"/>
          <p:nvPr/>
        </p:nvSpPr>
        <p:spPr>
          <a:xfrm>
            <a:off x="890954" y="726721"/>
            <a:ext cx="10791092" cy="1200329"/>
          </a:xfrm>
          <a:prstGeom prst="rect">
            <a:avLst/>
          </a:prstGeom>
          <a:noFill/>
        </p:spPr>
        <p:txBody>
          <a:bodyPr wrap="square">
            <a:spAutoFit/>
          </a:bodyPr>
          <a:lstStyle/>
          <a:p>
            <a:pPr marL="0" marR="0">
              <a:spcBef>
                <a:spcPts val="0"/>
              </a:spcBef>
              <a:spcAft>
                <a:spcPts val="1000"/>
              </a:spcAft>
            </a:pP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Impact of the window length on the classification performance of the spectrograms. The results are performances of the best models from </a:t>
            </a:r>
            <a:r>
              <a:rPr lang="en-GB" sz="24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a</a:t>
            </a:r>
            <a:r>
              <a:rPr lang="en-GB" sz="2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10-fold cross-validation, evaluated on the test set (the best classification performances are given in bold).</a:t>
            </a:r>
          </a:p>
        </p:txBody>
      </p:sp>
    </p:spTree>
    <p:extLst>
      <p:ext uri="{BB962C8B-B14F-4D97-AF65-F5344CB8AC3E}">
        <p14:creationId xmlns:p14="http://schemas.microsoft.com/office/powerpoint/2010/main" val="12089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32" name="Google Shape;132;p3"/>
          <p:cNvSpPr txBox="1"/>
          <p:nvPr/>
        </p:nvSpPr>
        <p:spPr>
          <a:xfrm>
            <a:off x="516843" y="297408"/>
            <a:ext cx="5878773" cy="546737"/>
          </a:xfrm>
          <a:prstGeom prst="rect">
            <a:avLst/>
          </a:prstGeom>
          <a:noFill/>
          <a:ln>
            <a:noFill/>
          </a:ln>
        </p:spPr>
        <p:txBody>
          <a:bodyPr spcFirstLastPara="1" wrap="square" lIns="91425" tIns="45700" rIns="91425" bIns="45700" anchor="t" anchorCtr="0">
            <a:noAutofit/>
          </a:bodyPr>
          <a:lstStyle/>
          <a:p>
            <a:pPr marL="0" marR="0" lvl="0" indent="0" algn="l" rtl="0">
              <a:lnSpc>
                <a:spcPct val="81818"/>
              </a:lnSpc>
              <a:spcBef>
                <a:spcPts val="0"/>
              </a:spcBef>
              <a:spcAft>
                <a:spcPts val="0"/>
              </a:spcAft>
              <a:buClr>
                <a:schemeClr val="dk2"/>
              </a:buClr>
              <a:buSzPts val="4400"/>
              <a:buFont typeface="Calibri"/>
              <a:buNone/>
            </a:pPr>
            <a:r>
              <a:rPr lang="en-GB" sz="2800" b="1" u="none"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Analysing </a:t>
            </a: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longer</a:t>
            </a:r>
            <a:r>
              <a:rPr lang="en-GB" sz="2800" b="1" u="none"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CTG traces</a:t>
            </a:r>
            <a:endParaRPr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5E8CFF09-F6F4-4056-8B13-CF1A0858B50F}"/>
              </a:ext>
            </a:extLst>
          </p:cNvPr>
          <p:cNvGrpSpPr/>
          <p:nvPr/>
        </p:nvGrpSpPr>
        <p:grpSpPr>
          <a:xfrm>
            <a:off x="269237" y="1197429"/>
            <a:ext cx="11589557" cy="5135403"/>
            <a:chOff x="371837" y="2045033"/>
            <a:chExt cx="11589557" cy="4205794"/>
          </a:xfrm>
        </p:grpSpPr>
        <p:grpSp>
          <p:nvGrpSpPr>
            <p:cNvPr id="111" name="Google Shape;111;p3"/>
            <p:cNvGrpSpPr/>
            <p:nvPr/>
          </p:nvGrpSpPr>
          <p:grpSpPr>
            <a:xfrm>
              <a:off x="6816504" y="2579305"/>
              <a:ext cx="4761863" cy="1648080"/>
              <a:chOff x="2787904" y="847218"/>
              <a:chExt cx="8730848" cy="2423043"/>
            </a:xfrm>
          </p:grpSpPr>
          <p:pic>
            <p:nvPicPr>
              <p:cNvPr id="112" name="Google Shape;112;p3" descr="Chart&#10;&#10;Description automatically generated"/>
              <p:cNvPicPr preferRelativeResize="0"/>
              <p:nvPr/>
            </p:nvPicPr>
            <p:blipFill rotWithShape="1">
              <a:blip r:embed="rId3">
                <a:alphaModFix/>
              </a:blip>
              <a:srcRect l="6007" t="6158" r="8083"/>
              <a:stretch/>
            </p:blipFill>
            <p:spPr>
              <a:xfrm>
                <a:off x="2787904" y="847218"/>
                <a:ext cx="8730848" cy="2423043"/>
              </a:xfrm>
              <a:prstGeom prst="rect">
                <a:avLst/>
              </a:prstGeom>
              <a:noFill/>
              <a:ln>
                <a:noFill/>
              </a:ln>
            </p:spPr>
          </p:pic>
          <p:sp>
            <p:nvSpPr>
              <p:cNvPr id="113" name="Google Shape;113;p3"/>
              <p:cNvSpPr/>
              <p:nvPr/>
            </p:nvSpPr>
            <p:spPr>
              <a:xfrm>
                <a:off x="9508365" y="976673"/>
                <a:ext cx="1833244" cy="1983430"/>
              </a:xfrm>
              <a:prstGeom prst="rect">
                <a:avLst/>
              </a:prstGeom>
              <a:solidFill>
                <a:srgbClr val="00B0F0">
                  <a:alpha val="7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4" name="Google Shape;114;p3"/>
              <p:cNvSpPr/>
              <p:nvPr/>
            </p:nvSpPr>
            <p:spPr>
              <a:xfrm>
                <a:off x="9144947" y="984328"/>
                <a:ext cx="1833245" cy="1983431"/>
              </a:xfrm>
              <a:prstGeom prst="rect">
                <a:avLst/>
              </a:prstGeom>
              <a:solidFill>
                <a:srgbClr val="00B0F0">
                  <a:alpha val="5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5" name="Google Shape;115;p3"/>
              <p:cNvSpPr/>
              <p:nvPr/>
            </p:nvSpPr>
            <p:spPr>
              <a:xfrm>
                <a:off x="7780155" y="976673"/>
                <a:ext cx="1833244" cy="1983430"/>
              </a:xfrm>
              <a:prstGeom prst="rect">
                <a:avLst/>
              </a:prstGeom>
              <a:solidFill>
                <a:srgbClr val="00B0F0">
                  <a:alpha val="5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6" name="Google Shape;116;p3"/>
              <p:cNvSpPr/>
              <p:nvPr/>
            </p:nvSpPr>
            <p:spPr>
              <a:xfrm>
                <a:off x="3450786" y="973092"/>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7" name="Google Shape;117;p3"/>
              <p:cNvSpPr/>
              <p:nvPr/>
            </p:nvSpPr>
            <p:spPr>
              <a:xfrm>
                <a:off x="4035114" y="982538"/>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8" name="Google Shape;118;p3"/>
              <p:cNvSpPr/>
              <p:nvPr/>
            </p:nvSpPr>
            <p:spPr>
              <a:xfrm>
                <a:off x="4750160" y="973092"/>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9" name="Google Shape;119;p3"/>
              <p:cNvSpPr/>
              <p:nvPr/>
            </p:nvSpPr>
            <p:spPr>
              <a:xfrm>
                <a:off x="5440527" y="983338"/>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0" name="Google Shape;120;p3"/>
              <p:cNvSpPr/>
              <p:nvPr/>
            </p:nvSpPr>
            <p:spPr>
              <a:xfrm>
                <a:off x="5964505" y="987133"/>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1" name="Google Shape;121;p3"/>
              <p:cNvSpPr/>
              <p:nvPr/>
            </p:nvSpPr>
            <p:spPr>
              <a:xfrm>
                <a:off x="6720567" y="979213"/>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2" name="Google Shape;122;p3"/>
              <p:cNvSpPr/>
              <p:nvPr/>
            </p:nvSpPr>
            <p:spPr>
              <a:xfrm>
                <a:off x="7465777" y="977810"/>
                <a:ext cx="1833244" cy="1983430"/>
              </a:xfrm>
              <a:prstGeom prst="rect">
                <a:avLst/>
              </a:prstGeom>
              <a:solidFill>
                <a:srgbClr val="00B0F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123" name="Google Shape;123;p3"/>
            <p:cNvSpPr/>
            <p:nvPr/>
          </p:nvSpPr>
          <p:spPr>
            <a:xfrm>
              <a:off x="6148010" y="5398473"/>
              <a:ext cx="2222226" cy="852354"/>
            </a:xfrm>
            <a:prstGeom prst="roundRect">
              <a:avLst>
                <a:gd name="adj" fmla="val 16667"/>
              </a:avLst>
            </a:prstGeom>
            <a:solidFill>
              <a:srgbClr val="666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dirty="0">
                  <a:solidFill>
                    <a:schemeClr val="dk1"/>
                  </a:solidFill>
                  <a:latin typeface="Calibri"/>
                  <a:ea typeface="Calibri"/>
                  <a:cs typeface="Calibri"/>
                  <a:sym typeface="Calibri"/>
                </a:rPr>
                <a:t>Multi-output DL</a:t>
              </a:r>
              <a:endParaRPr sz="2000" dirty="0"/>
            </a:p>
          </p:txBody>
        </p:sp>
        <p:sp>
          <p:nvSpPr>
            <p:cNvPr id="124" name="Google Shape;124;p3"/>
            <p:cNvSpPr txBox="1"/>
            <p:nvPr/>
          </p:nvSpPr>
          <p:spPr>
            <a:xfrm>
              <a:off x="10922204" y="2045033"/>
              <a:ext cx="10391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a:solidFill>
                    <a:schemeClr val="dk1"/>
                  </a:solidFill>
                  <a:latin typeface="Calibri"/>
                  <a:ea typeface="Calibri"/>
                  <a:cs typeface="Calibri"/>
                  <a:sym typeface="Calibri"/>
                </a:rPr>
                <a:t>Delivery</a:t>
              </a:r>
              <a:endParaRPr/>
            </a:p>
          </p:txBody>
        </p:sp>
        <p:cxnSp>
          <p:nvCxnSpPr>
            <p:cNvPr id="125" name="Google Shape;125;p3"/>
            <p:cNvCxnSpPr/>
            <p:nvPr/>
          </p:nvCxnSpPr>
          <p:spPr>
            <a:xfrm>
              <a:off x="11481752" y="2454062"/>
              <a:ext cx="0" cy="1559928"/>
            </a:xfrm>
            <a:prstGeom prst="straightConnector1">
              <a:avLst/>
            </a:prstGeom>
            <a:noFill/>
            <a:ln w="28575" cap="flat" cmpd="sng">
              <a:solidFill>
                <a:schemeClr val="dk1"/>
              </a:solidFill>
              <a:prstDash val="solid"/>
              <a:miter lim="800000"/>
              <a:headEnd type="none" w="sm" len="sm"/>
              <a:tailEnd type="none" w="sm" len="sm"/>
            </a:ln>
          </p:spPr>
        </p:cxnSp>
        <p:sp>
          <p:nvSpPr>
            <p:cNvPr id="126" name="Google Shape;126;p3"/>
            <p:cNvSpPr/>
            <p:nvPr/>
          </p:nvSpPr>
          <p:spPr>
            <a:xfrm rot="-5400000">
              <a:off x="9134058" y="2228068"/>
              <a:ext cx="136329" cy="4164672"/>
            </a:xfrm>
            <a:prstGeom prst="leftBrace">
              <a:avLst>
                <a:gd name="adj1" fmla="val 8333"/>
                <a:gd name="adj2" fmla="val 50000"/>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27" name="Google Shape;127;p3"/>
            <p:cNvCxnSpPr>
              <a:stCxn id="126" idx="1"/>
              <a:endCxn id="123" idx="0"/>
            </p:cNvCxnSpPr>
            <p:nvPr/>
          </p:nvCxnSpPr>
          <p:spPr>
            <a:xfrm rot="5400000">
              <a:off x="7720673" y="3917019"/>
              <a:ext cx="1020000" cy="1943100"/>
            </a:xfrm>
            <a:prstGeom prst="bentConnector5">
              <a:avLst>
                <a:gd name="adj1" fmla="val 33666"/>
                <a:gd name="adj2" fmla="val 23163"/>
                <a:gd name="adj3" fmla="val 77579"/>
              </a:avLst>
            </a:prstGeom>
            <a:noFill/>
            <a:ln w="38100" cap="flat" cmpd="sng">
              <a:solidFill>
                <a:srgbClr val="00B0F0"/>
              </a:solidFill>
              <a:prstDash val="solid"/>
              <a:miter lim="800000"/>
              <a:headEnd type="none" w="sm" len="sm"/>
              <a:tailEnd type="triangle" w="med" len="med"/>
            </a:ln>
          </p:spPr>
        </p:cxnSp>
        <p:sp>
          <p:nvSpPr>
            <p:cNvPr id="128" name="Google Shape;128;p3"/>
            <p:cNvSpPr txBox="1"/>
            <p:nvPr/>
          </p:nvSpPr>
          <p:spPr>
            <a:xfrm>
              <a:off x="1122256" y="2232448"/>
              <a:ext cx="15500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First hour FHR</a:t>
              </a:r>
              <a:endParaRPr/>
            </a:p>
          </p:txBody>
        </p:sp>
        <p:cxnSp>
          <p:nvCxnSpPr>
            <p:cNvPr id="129" name="Google Shape;129;p3"/>
            <p:cNvCxnSpPr>
              <a:cxnSpLocks/>
              <a:endCxn id="123" idx="1"/>
            </p:cNvCxnSpPr>
            <p:nvPr/>
          </p:nvCxnSpPr>
          <p:spPr>
            <a:xfrm>
              <a:off x="2083310" y="4460850"/>
              <a:ext cx="4064700" cy="1363800"/>
            </a:xfrm>
            <a:prstGeom prst="bentConnector3">
              <a:avLst>
                <a:gd name="adj1" fmla="val -545"/>
              </a:avLst>
            </a:prstGeom>
            <a:noFill/>
            <a:ln w="38100" cap="flat" cmpd="sng">
              <a:solidFill>
                <a:srgbClr val="2F5496"/>
              </a:solidFill>
              <a:prstDash val="solid"/>
              <a:miter lim="800000"/>
              <a:headEnd type="none" w="sm" len="sm"/>
              <a:tailEnd type="triangle" w="med" len="med"/>
            </a:ln>
          </p:spPr>
        </p:cxnSp>
        <p:pic>
          <p:nvPicPr>
            <p:cNvPr id="130" name="Google Shape;130;p3" descr="Chart&#10;&#10;Description automatically generated"/>
            <p:cNvPicPr preferRelativeResize="0"/>
            <p:nvPr/>
          </p:nvPicPr>
          <p:blipFill rotWithShape="1">
            <a:blip r:embed="rId4">
              <a:alphaModFix/>
            </a:blip>
            <a:srcRect t="6593" r="7229"/>
            <a:stretch/>
          </p:blipFill>
          <p:spPr>
            <a:xfrm>
              <a:off x="371837" y="2571751"/>
              <a:ext cx="2846282" cy="1631468"/>
            </a:xfrm>
            <a:prstGeom prst="rect">
              <a:avLst/>
            </a:prstGeom>
            <a:noFill/>
            <a:ln>
              <a:noFill/>
            </a:ln>
          </p:spPr>
        </p:pic>
        <p:sp>
          <p:nvSpPr>
            <p:cNvPr id="131" name="Google Shape;131;p3"/>
            <p:cNvSpPr txBox="1"/>
            <p:nvPr/>
          </p:nvSpPr>
          <p:spPr>
            <a:xfrm>
              <a:off x="8123523" y="2220612"/>
              <a:ext cx="22196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Last three hours FHR</a:t>
              </a:r>
              <a:endParaRPr/>
            </a:p>
          </p:txBody>
        </p:sp>
        <p:sp>
          <p:nvSpPr>
            <p:cNvPr id="133" name="Google Shape;133;p3"/>
            <p:cNvSpPr/>
            <p:nvPr/>
          </p:nvSpPr>
          <p:spPr>
            <a:xfrm>
              <a:off x="9689752" y="2677994"/>
              <a:ext cx="931091" cy="1305995"/>
            </a:xfrm>
            <a:prstGeom prst="rect">
              <a:avLst/>
            </a:prstGeom>
            <a:solidFill>
              <a:srgbClr val="00B0F0">
                <a:alpha val="5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 name="Google Shape;134;p3"/>
            <p:cNvSpPr/>
            <p:nvPr/>
          </p:nvSpPr>
          <p:spPr>
            <a:xfrm>
              <a:off x="8014597" y="2663302"/>
              <a:ext cx="949659" cy="1343134"/>
            </a:xfrm>
            <a:prstGeom prst="rect">
              <a:avLst/>
            </a:prstGeom>
            <a:solidFill>
              <a:srgbClr val="00B0F0">
                <a:alpha val="5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5" name="Google Shape;135;p3"/>
            <p:cNvSpPr/>
            <p:nvPr/>
          </p:nvSpPr>
          <p:spPr>
            <a:xfrm>
              <a:off x="3768130" y="3211618"/>
              <a:ext cx="2438746" cy="373672"/>
            </a:xfrm>
            <a:prstGeom prst="roundRect">
              <a:avLst>
                <a:gd name="adj" fmla="val 16667"/>
              </a:avLst>
            </a:prstGeom>
            <a:solidFill>
              <a:schemeClr val="accent2"/>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CTG in-between</a:t>
              </a:r>
              <a:endParaRPr dirty="0"/>
            </a:p>
          </p:txBody>
        </p:sp>
        <p:sp>
          <p:nvSpPr>
            <p:cNvPr id="136" name="Google Shape;136;p3"/>
            <p:cNvSpPr txBox="1"/>
            <p:nvPr/>
          </p:nvSpPr>
          <p:spPr>
            <a:xfrm>
              <a:off x="4057138" y="2785441"/>
              <a:ext cx="19203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Macro features</a:t>
              </a:r>
              <a:endParaRPr/>
            </a:p>
          </p:txBody>
        </p:sp>
        <p:cxnSp>
          <p:nvCxnSpPr>
            <p:cNvPr id="137" name="Google Shape;137;p3"/>
            <p:cNvCxnSpPr>
              <a:stCxn id="135" idx="2"/>
            </p:cNvCxnSpPr>
            <p:nvPr/>
          </p:nvCxnSpPr>
          <p:spPr>
            <a:xfrm rot="-5400000" flipH="1">
              <a:off x="4863303" y="3709490"/>
              <a:ext cx="1773600" cy="1525200"/>
            </a:xfrm>
            <a:prstGeom prst="bentConnector3">
              <a:avLst>
                <a:gd name="adj1" fmla="val 50000"/>
              </a:avLst>
            </a:prstGeom>
            <a:noFill/>
            <a:ln w="38100" cap="flat" cmpd="sng">
              <a:solidFill>
                <a:srgbClr val="C55A11"/>
              </a:solidFill>
              <a:prstDash val="solid"/>
              <a:miter lim="800000"/>
              <a:headEnd type="none" w="sm" len="sm"/>
              <a:tailEnd type="triangle" w="med" len="med"/>
            </a:ln>
          </p:spPr>
        </p:cxnSp>
        <p:sp>
          <p:nvSpPr>
            <p:cNvPr id="138" name="Google Shape;138;p3"/>
            <p:cNvSpPr/>
            <p:nvPr/>
          </p:nvSpPr>
          <p:spPr>
            <a:xfrm>
              <a:off x="9124831" y="5434719"/>
              <a:ext cx="1243049" cy="408623"/>
            </a:xfrm>
            <a:prstGeom prst="roundRect">
              <a:avLst>
                <a:gd name="adj" fmla="val 16667"/>
              </a:avLst>
            </a:prstGeom>
            <a:solidFill>
              <a:srgbClr val="0066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 Risk score</a:t>
              </a:r>
              <a:endParaRPr dirty="0"/>
            </a:p>
          </p:txBody>
        </p:sp>
        <p:cxnSp>
          <p:nvCxnSpPr>
            <p:cNvPr id="139" name="Google Shape;139;p3"/>
            <p:cNvCxnSpPr/>
            <p:nvPr/>
          </p:nvCxnSpPr>
          <p:spPr>
            <a:xfrm>
              <a:off x="8365637" y="5639031"/>
              <a:ext cx="754757" cy="0"/>
            </a:xfrm>
            <a:prstGeom prst="straightConnector1">
              <a:avLst/>
            </a:prstGeom>
            <a:noFill/>
            <a:ln w="38100" cap="flat" cmpd="sng">
              <a:solidFill>
                <a:schemeClr val="accent1"/>
              </a:solidFill>
              <a:prstDash val="solid"/>
              <a:miter lim="800000"/>
              <a:headEnd type="none" w="sm" len="sm"/>
              <a:tailEnd type="triangle" w="med" len="med"/>
            </a:ln>
          </p:spPr>
        </p:cxnSp>
        <p:sp>
          <p:nvSpPr>
            <p:cNvPr id="140" name="Google Shape;140;p3"/>
            <p:cNvSpPr/>
            <p:nvPr/>
          </p:nvSpPr>
          <p:spPr>
            <a:xfrm>
              <a:off x="9132035" y="5888953"/>
              <a:ext cx="1557903" cy="334617"/>
            </a:xfrm>
            <a:prstGeom prst="roundRect">
              <a:avLst>
                <a:gd name="adj" fmla="val 16667"/>
              </a:avLst>
            </a:prstGeom>
            <a:solidFill>
              <a:srgbClr val="0099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 Time of birth</a:t>
              </a:r>
              <a:endParaRPr dirty="0"/>
            </a:p>
          </p:txBody>
        </p:sp>
        <p:cxnSp>
          <p:nvCxnSpPr>
            <p:cNvPr id="141" name="Google Shape;141;p3"/>
            <p:cNvCxnSpPr/>
            <p:nvPr/>
          </p:nvCxnSpPr>
          <p:spPr>
            <a:xfrm>
              <a:off x="8365637" y="6093265"/>
              <a:ext cx="754757" cy="0"/>
            </a:xfrm>
            <a:prstGeom prst="straightConnector1">
              <a:avLst/>
            </a:prstGeom>
            <a:noFill/>
            <a:ln w="38100" cap="flat" cmpd="sng">
              <a:solidFill>
                <a:srgbClr val="009999"/>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idx="4294967295"/>
          </p:nvPr>
        </p:nvSpPr>
        <p:spPr>
          <a:xfrm>
            <a:off x="0" y="200025"/>
            <a:ext cx="11144250" cy="1136650"/>
          </a:xfrm>
          <a:prstGeom prst="rect">
            <a:avLst/>
          </a:prstGeom>
          <a:noFill/>
          <a:ln>
            <a:noFill/>
          </a:ln>
        </p:spPr>
        <p:txBody>
          <a:bodyPr spcFirstLastPara="1" wrap="square" lIns="91425" tIns="45700" rIns="91425" bIns="45700" anchor="t" anchorCtr="0">
            <a:noAutofit/>
          </a:bodyPr>
          <a:lstStyle/>
          <a:p>
            <a:pPr marL="0" lvl="0" indent="0" algn="l" rtl="0">
              <a:lnSpc>
                <a:spcPct val="81818"/>
              </a:lnSpc>
              <a:spcBef>
                <a:spcPts val="0"/>
              </a:spcBef>
              <a:spcAft>
                <a:spcPts val="0"/>
              </a:spcAft>
              <a:buClr>
                <a:schemeClr val="dk2"/>
              </a:buClr>
              <a:buSzPts val="4400"/>
              <a:buFont typeface="Calibri"/>
              <a:buNone/>
            </a:pPr>
            <a:r>
              <a:rPr lang="en-GB"/>
              <a:t>FHR features</a:t>
            </a:r>
            <a:endParaRPr/>
          </a:p>
        </p:txBody>
      </p:sp>
      <p:sp>
        <p:nvSpPr>
          <p:cNvPr id="153" name="Google Shape;153;p4"/>
          <p:cNvSpPr txBox="1">
            <a:spLocks noGrp="1"/>
          </p:cNvSpPr>
          <p:nvPr>
            <p:ph type="body" idx="4294967295"/>
          </p:nvPr>
        </p:nvSpPr>
        <p:spPr>
          <a:xfrm>
            <a:off x="6143965" y="457450"/>
            <a:ext cx="5467093" cy="4206633"/>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Baseline mean</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rgbClr val="000000"/>
              </a:buClr>
              <a:buSzPts val="1600"/>
              <a:buFont typeface="Wingdings" panose="05000000000000000000" pitchFamily="2" charset="2"/>
              <a:buChar char="§"/>
            </a:pPr>
            <a:r>
              <a:rPr lang="en-GB" sz="2200" dirty="0">
                <a:solidFill>
                  <a:srgbClr val="000000"/>
                </a:solidFill>
                <a:latin typeface="Tahoma" panose="020B0604030504040204" pitchFamily="34" charset="0"/>
                <a:ea typeface="Tahoma" panose="020B0604030504040204" pitchFamily="34" charset="0"/>
                <a:cs typeface="Tahoma" panose="020B0604030504040204" pitchFamily="34" charset="0"/>
                <a:sym typeface="Times New Roman"/>
              </a:rPr>
              <a:t>Number of contractions</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Number of accelerations</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Number of decelerations</a:t>
            </a:r>
            <a:endParaRPr sz="2200" dirty="0">
              <a:latin typeface="Tahoma" panose="020B0604030504040204" pitchFamily="34" charset="0"/>
              <a:ea typeface="Tahoma" panose="020B0604030504040204" pitchFamily="34" charset="0"/>
              <a:cs typeface="Tahoma" panose="020B0604030504040204" pitchFamily="34" charset="0"/>
            </a:endParaRPr>
          </a:p>
          <a:p>
            <a:pPr lv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PRSA-DC30min (</a:t>
            </a:r>
            <a:r>
              <a:rPr lang="en-GB" sz="2200" dirty="0">
                <a:latin typeface="Tahoma" panose="020B0604030504040204" pitchFamily="34" charset="0"/>
                <a:ea typeface="Tahoma" panose="020B0604030504040204" pitchFamily="34" charset="0"/>
                <a:cs typeface="Tahoma" panose="020B0604030504040204" pitchFamily="34" charset="0"/>
              </a:rPr>
              <a:t>phase rectified signal averaging for deceleration capacity </a:t>
            </a:r>
            <a:r>
              <a:rPr lang="en-GB" sz="2200" dirty="0">
                <a:latin typeface="Tahoma" panose="020B0604030504040204" pitchFamily="34" charset="0"/>
                <a:ea typeface="Tahoma" panose="020B0604030504040204" pitchFamily="34" charset="0"/>
                <a:cs typeface="Tahoma" panose="020B0604030504040204" pitchFamily="34" charset="0"/>
                <a:sym typeface="Times New Roman"/>
              </a:rPr>
              <a:t>)</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Short Term Variation</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Long Term Variations</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000"/>
              </a:spcBef>
              <a:spcAft>
                <a:spcPts val="0"/>
              </a:spcAft>
              <a:buClr>
                <a:schemeClr val="dk1"/>
              </a:buClr>
              <a:buSzPts val="1600"/>
              <a:buFont typeface="Wingdings" panose="05000000000000000000" pitchFamily="2" charset="2"/>
              <a:buChar char="§"/>
            </a:pPr>
            <a:r>
              <a:rPr lang="en-GB" sz="2200" dirty="0">
                <a:latin typeface="Tahoma" panose="020B0604030504040204" pitchFamily="34" charset="0"/>
                <a:ea typeface="Tahoma" panose="020B0604030504040204" pitchFamily="34" charset="0"/>
                <a:cs typeface="Tahoma" panose="020B0604030504040204" pitchFamily="34" charset="0"/>
                <a:sym typeface="Times New Roman"/>
              </a:rPr>
              <a:t> Signal stability index</a:t>
            </a:r>
            <a:endParaRPr sz="2200" dirty="0">
              <a:latin typeface="Tahoma" panose="020B0604030504040204" pitchFamily="34" charset="0"/>
              <a:ea typeface="Tahoma" panose="020B0604030504040204" pitchFamily="34" charset="0"/>
              <a:cs typeface="Tahoma" panose="020B0604030504040204" pitchFamily="34" charset="0"/>
            </a:endParaRPr>
          </a:p>
          <a:p>
            <a:pPr lvl="0" algn="l" rtl="0">
              <a:lnSpc>
                <a:spcPct val="90000"/>
              </a:lnSpc>
              <a:spcBef>
                <a:spcPts val="1200"/>
              </a:spcBef>
              <a:spcAft>
                <a:spcPts val="0"/>
              </a:spcAft>
              <a:buClr>
                <a:srgbClr val="000000"/>
              </a:buClr>
              <a:buSzPts val="1600"/>
              <a:buFont typeface="Wingdings" panose="05000000000000000000" pitchFamily="2" charset="2"/>
              <a:buChar char="§"/>
            </a:pPr>
            <a:r>
              <a:rPr lang="en-GB" sz="2200" dirty="0">
                <a:solidFill>
                  <a:srgbClr val="000000"/>
                </a:solidFill>
                <a:latin typeface="Tahoma" panose="020B0604030504040204" pitchFamily="34" charset="0"/>
                <a:ea typeface="Tahoma" panose="020B0604030504040204" pitchFamily="34" charset="0"/>
                <a:cs typeface="Tahoma" panose="020B0604030504040204" pitchFamily="34" charset="0"/>
                <a:sym typeface="Times New Roman"/>
              </a:rPr>
              <a:t>Prolonged deceleration</a:t>
            </a:r>
            <a:endParaRPr sz="2200" dirty="0">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F50778E8-D269-4724-8491-DC2877A751FB}"/>
              </a:ext>
            </a:extLst>
          </p:cNvPr>
          <p:cNvGrpSpPr/>
          <p:nvPr/>
        </p:nvGrpSpPr>
        <p:grpSpPr>
          <a:xfrm>
            <a:off x="27429" y="1058904"/>
            <a:ext cx="4761863" cy="4932860"/>
            <a:chOff x="27429" y="1058904"/>
            <a:chExt cx="4761863" cy="4932860"/>
          </a:xfrm>
        </p:grpSpPr>
        <p:pic>
          <p:nvPicPr>
            <p:cNvPr id="147" name="Google Shape;147;p4" descr="Chart&#10;&#10;Description automatically generated"/>
            <p:cNvPicPr preferRelativeResize="0"/>
            <p:nvPr/>
          </p:nvPicPr>
          <p:blipFill rotWithShape="1">
            <a:blip r:embed="rId3">
              <a:alphaModFix/>
            </a:blip>
            <a:srcRect l="6007" t="6158" r="8083"/>
            <a:stretch/>
          </p:blipFill>
          <p:spPr>
            <a:xfrm>
              <a:off x="27429" y="1058904"/>
              <a:ext cx="4761863" cy="1648080"/>
            </a:xfrm>
            <a:prstGeom prst="rect">
              <a:avLst/>
            </a:prstGeom>
            <a:noFill/>
            <a:ln>
              <a:noFill/>
            </a:ln>
          </p:spPr>
        </p:pic>
        <p:grpSp>
          <p:nvGrpSpPr>
            <p:cNvPr id="148" name="Google Shape;148;p4"/>
            <p:cNvGrpSpPr/>
            <p:nvPr/>
          </p:nvGrpSpPr>
          <p:grpSpPr>
            <a:xfrm>
              <a:off x="472993" y="2990760"/>
              <a:ext cx="3172883" cy="3001004"/>
              <a:chOff x="407673" y="2743629"/>
              <a:chExt cx="3172883" cy="3001004"/>
            </a:xfrm>
          </p:grpSpPr>
          <p:sp>
            <p:nvSpPr>
              <p:cNvPr id="149" name="Google Shape;149;p4"/>
              <p:cNvSpPr/>
              <p:nvPr/>
            </p:nvSpPr>
            <p:spPr>
              <a:xfrm>
                <a:off x="1680847" y="2743629"/>
                <a:ext cx="313267" cy="520700"/>
              </a:xfrm>
              <a:prstGeom prst="downArrow">
                <a:avLst>
                  <a:gd name="adj1" fmla="val 50000"/>
                  <a:gd name="adj2" fmla="val 50000"/>
                </a:avLst>
              </a:prstGeom>
              <a:solidFill>
                <a:srgbClr val="3FAF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4"/>
              <p:cNvSpPr/>
              <p:nvPr/>
            </p:nvSpPr>
            <p:spPr>
              <a:xfrm>
                <a:off x="515622" y="3457920"/>
                <a:ext cx="2823634" cy="596900"/>
              </a:xfrm>
              <a:prstGeom prst="roundRect">
                <a:avLst>
                  <a:gd name="adj" fmla="val 16667"/>
                </a:avLst>
              </a:prstGeom>
              <a:solidFill>
                <a:srgbClr val="3FAF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Feature Extraction</a:t>
                </a:r>
                <a:endParaRPr/>
              </a:p>
            </p:txBody>
          </p:sp>
          <p:sp>
            <p:nvSpPr>
              <p:cNvPr id="151" name="Google Shape;151;p4"/>
              <p:cNvSpPr/>
              <p:nvPr/>
            </p:nvSpPr>
            <p:spPr>
              <a:xfrm>
                <a:off x="1683481" y="4238138"/>
                <a:ext cx="313267" cy="520700"/>
              </a:xfrm>
              <a:prstGeom prst="downArrow">
                <a:avLst>
                  <a:gd name="adj1" fmla="val 50000"/>
                  <a:gd name="adj2" fmla="val 50000"/>
                </a:avLst>
              </a:prstGeom>
              <a:solidFill>
                <a:srgbClr val="3FAF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4"/>
              <p:cNvSpPr/>
              <p:nvPr/>
            </p:nvSpPr>
            <p:spPr>
              <a:xfrm>
                <a:off x="407673" y="4851400"/>
                <a:ext cx="3172883" cy="893233"/>
              </a:xfrm>
              <a:prstGeom prst="roundRect">
                <a:avLst>
                  <a:gd name="adj" fmla="val 16667"/>
                </a:avLst>
              </a:prstGeom>
              <a:solidFill>
                <a:srgbClr val="3FAF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Model training/ Evaluation</a:t>
                </a:r>
                <a:endParaRPr dirty="0"/>
              </a:p>
              <a:p>
                <a:pPr marL="0" marR="0" lvl="0" indent="0" algn="ctr" rtl="0">
                  <a:spcBef>
                    <a:spcPts val="0"/>
                  </a:spcBef>
                  <a:spcAft>
                    <a:spcPts val="0"/>
                  </a:spcAft>
                  <a:buNone/>
                </a:pPr>
                <a:r>
                  <a:rPr lang="en-GB" sz="1400" dirty="0">
                    <a:solidFill>
                      <a:schemeClr val="lt1"/>
                    </a:solidFill>
                    <a:latin typeface="Calibri"/>
                    <a:ea typeface="Calibri"/>
                    <a:cs typeface="Calibri"/>
                    <a:sym typeface="Calibri"/>
                  </a:rPr>
                  <a:t>Model – RF, Neural networks, Boosted decision trees </a:t>
                </a:r>
                <a:endParaRPr dirty="0"/>
              </a:p>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grpSp>
      <p:sp>
        <p:nvSpPr>
          <p:cNvPr id="154" name="Google Shape;154;p4"/>
          <p:cNvSpPr txBox="1"/>
          <p:nvPr/>
        </p:nvSpPr>
        <p:spPr>
          <a:xfrm>
            <a:off x="772510" y="68330"/>
            <a:ext cx="461008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Extracted Features</a:t>
            </a:r>
            <a:endParaRPr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nvGrpSpPr>
          <p:cNvPr id="155" name="Google Shape;155;p4"/>
          <p:cNvGrpSpPr/>
          <p:nvPr/>
        </p:nvGrpSpPr>
        <p:grpSpPr>
          <a:xfrm>
            <a:off x="3580556" y="5039964"/>
            <a:ext cx="8479855" cy="1771150"/>
            <a:chOff x="3260883" y="4452848"/>
            <a:chExt cx="8479855" cy="1771150"/>
          </a:xfrm>
        </p:grpSpPr>
        <p:grpSp>
          <p:nvGrpSpPr>
            <p:cNvPr id="156" name="Google Shape;156;p4"/>
            <p:cNvGrpSpPr/>
            <p:nvPr/>
          </p:nvGrpSpPr>
          <p:grpSpPr>
            <a:xfrm>
              <a:off x="3260883" y="4452848"/>
              <a:ext cx="8479855" cy="1333589"/>
              <a:chOff x="-652728" y="3534889"/>
              <a:chExt cx="11214904" cy="1427529"/>
            </a:xfrm>
          </p:grpSpPr>
          <p:sp>
            <p:nvSpPr>
              <p:cNvPr id="157" name="Google Shape;157;p4"/>
              <p:cNvSpPr/>
              <p:nvPr/>
            </p:nvSpPr>
            <p:spPr>
              <a:xfrm>
                <a:off x="2095667" y="3534889"/>
                <a:ext cx="1820882" cy="767937"/>
              </a:xfrm>
              <a:prstGeom prst="roundRect">
                <a:avLst>
                  <a:gd name="adj" fmla="val 16667"/>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sp>
            <p:nvSpPr>
              <p:cNvPr id="158" name="Google Shape;158;p4"/>
              <p:cNvSpPr/>
              <p:nvPr/>
            </p:nvSpPr>
            <p:spPr>
              <a:xfrm>
                <a:off x="4084783" y="3534889"/>
                <a:ext cx="4089648" cy="767937"/>
              </a:xfrm>
              <a:prstGeom prst="roundRect">
                <a:avLst>
                  <a:gd name="adj" fmla="val 16667"/>
                </a:avLst>
              </a:prstGeom>
              <a:solidFill>
                <a:srgbClr val="D0CECE"/>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[Baseline_diff_fh, PRSA_DC_fh]</a:t>
                </a:r>
                <a:endParaRPr/>
              </a:p>
            </p:txBody>
          </p:sp>
          <p:sp>
            <p:nvSpPr>
              <p:cNvPr id="159" name="Google Shape;159;p4"/>
              <p:cNvSpPr/>
              <p:nvPr/>
            </p:nvSpPr>
            <p:spPr>
              <a:xfrm>
                <a:off x="-652728" y="3579559"/>
                <a:ext cx="2911109" cy="767937"/>
              </a:xfrm>
              <a:prstGeom prst="roundRect">
                <a:avLst>
                  <a:gd name="adj" fmla="val 16667"/>
                </a:avLst>
              </a:prstGeom>
              <a:blipFill rotWithShape="1">
                <a:blip r:embed="rId5">
                  <a:alphaModFix/>
                </a:blip>
                <a:stretch>
                  <a:fillRect t="-2541" b="-93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latin typeface="Calibri"/>
                    <a:ea typeface="Calibri"/>
                    <a:cs typeface="Calibri"/>
                    <a:sym typeface="Calibri"/>
                  </a:rPr>
                  <a:t> </a:t>
                </a:r>
                <a:endParaRPr sz="2400"/>
              </a:p>
            </p:txBody>
          </p:sp>
          <p:sp>
            <p:nvSpPr>
              <p:cNvPr id="160" name="Google Shape;160;p4"/>
              <p:cNvSpPr/>
              <p:nvPr/>
            </p:nvSpPr>
            <p:spPr>
              <a:xfrm>
                <a:off x="8461976" y="3534889"/>
                <a:ext cx="2043874" cy="767937"/>
              </a:xfrm>
              <a:prstGeom prst="roundRect">
                <a:avLst>
                  <a:gd name="adj" fmla="val 16667"/>
                </a:avLst>
              </a:prstGeom>
              <a:blipFill rotWithShape="1">
                <a:blip r:embed="rId6">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sp>
            <p:nvSpPr>
              <p:cNvPr id="161" name="Google Shape;161;p4"/>
              <p:cNvSpPr/>
              <p:nvPr/>
            </p:nvSpPr>
            <p:spPr>
              <a:xfrm rot="5400000">
                <a:off x="6171714" y="571956"/>
                <a:ext cx="394848" cy="8386076"/>
              </a:xfrm>
              <a:prstGeom prst="rightBrace">
                <a:avLst>
                  <a:gd name="adj1" fmla="val 8333"/>
                  <a:gd name="adj2" fmla="val 50000"/>
                </a:avLst>
              </a:prstGeom>
              <a:noFill/>
              <a:ln w="28575" cap="flat" cmpd="sng">
                <a:solidFill>
                  <a:srgbClr val="2E7E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grpSp>
        <p:sp>
          <p:nvSpPr>
            <p:cNvPr id="162" name="Google Shape;162;p4"/>
            <p:cNvSpPr txBox="1"/>
            <p:nvPr/>
          </p:nvSpPr>
          <p:spPr>
            <a:xfrm>
              <a:off x="7074959" y="5832352"/>
              <a:ext cx="4117974" cy="391646"/>
            </a:xfrm>
            <a:prstGeom prst="rect">
              <a:avLst/>
            </a:prstGeom>
            <a:blipFill rotWithShape="1">
              <a:blip r:embed="rId7">
                <a:alphaModFix/>
              </a:blip>
              <a:stretch>
                <a:fillRect t="-6153" b="-184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5"/>
                                        </p:tgtEl>
                                        <p:attrNameLst>
                                          <p:attrName>style.visibility</p:attrName>
                                        </p:attrNameLst>
                                      </p:cBhvr>
                                      <p:to>
                                        <p:strVal val="visible"/>
                                      </p:to>
                                    </p:set>
                                    <p:animEffect transition="in" filter="fade">
                                      <p:cBhvr>
                                        <p:cTn id="50" dur="1000"/>
                                        <p:tgtEl>
                                          <p:spTgt spid="155"/>
                                        </p:tgtEl>
                                      </p:cBhvr>
                                    </p:animEffect>
                                    <p:anim calcmode="lin" valueType="num">
                                      <p:cBhvr>
                                        <p:cTn id="51" dur="1000" fill="hold"/>
                                        <p:tgtEl>
                                          <p:spTgt spid="155"/>
                                        </p:tgtEl>
                                        <p:attrNameLst>
                                          <p:attrName>ppt_x</p:attrName>
                                        </p:attrNameLst>
                                      </p:cBhvr>
                                      <p:tavLst>
                                        <p:tav tm="0">
                                          <p:val>
                                            <p:strVal val="#ppt_x"/>
                                          </p:val>
                                        </p:tav>
                                        <p:tav tm="100000">
                                          <p:val>
                                            <p:strVal val="#ppt_x"/>
                                          </p:val>
                                        </p:tav>
                                      </p:tavLst>
                                    </p:anim>
                                    <p:anim calcmode="lin" valueType="num">
                                      <p:cBhvr>
                                        <p:cTn id="52"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8" name="Google Shape;168;p5" descr="Background pattern&#10;&#10;Description automatically generated"/>
          <p:cNvPicPr preferRelativeResize="0"/>
          <p:nvPr/>
        </p:nvPicPr>
        <p:blipFill rotWithShape="1">
          <a:blip r:embed="rId3">
            <a:alphaModFix/>
          </a:blip>
          <a:srcRect/>
          <a:stretch/>
        </p:blipFill>
        <p:spPr>
          <a:xfrm>
            <a:off x="280740" y="417785"/>
            <a:ext cx="11836717" cy="6291625"/>
          </a:xfrm>
          <a:prstGeom prst="rect">
            <a:avLst/>
          </a:prstGeom>
          <a:noFill/>
          <a:ln>
            <a:noFill/>
          </a:ln>
        </p:spPr>
      </p:pic>
      <p:sp>
        <p:nvSpPr>
          <p:cNvPr id="4" name="Google Shape;180;p7">
            <a:extLst>
              <a:ext uri="{FF2B5EF4-FFF2-40B4-BE49-F238E27FC236}">
                <a16:creationId xmlns:a16="http://schemas.microsoft.com/office/drawing/2014/main" id="{C5BE9CB1-6550-6870-D561-1ABC03F3A935}"/>
              </a:ext>
            </a:extLst>
          </p:cNvPr>
          <p:cNvSpPr txBox="1">
            <a:spLocks/>
          </p:cNvSpPr>
          <p:nvPr/>
        </p:nvSpPr>
        <p:spPr>
          <a:xfrm>
            <a:off x="536929" y="23080"/>
            <a:ext cx="8224414" cy="394705"/>
          </a:xfrm>
          <a:prstGeom prst="rect">
            <a:avLst/>
          </a:prstGeom>
          <a:noFill/>
          <a:ln>
            <a:noFill/>
          </a:ln>
        </p:spPr>
        <p:txBody>
          <a:bodyPr spcFirstLastPara="1" wrap="square" lIns="91425" tIns="45700" rIns="91425" bIns="45700" anchor="t" anchorCtr="0">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1818"/>
              </a:lnSpc>
              <a:spcBef>
                <a:spcPts val="0"/>
              </a:spcBef>
              <a:buClr>
                <a:schemeClr val="dk2"/>
              </a:buClr>
              <a:buSzPts val="4400"/>
              <a:buFont typeface="Calibri"/>
              <a:buNone/>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FHR features </a:t>
            </a:r>
            <a:r>
              <a:rPr lang="en-GB" sz="2400" dirty="0">
                <a:solidFill>
                  <a:schemeClr val="tx1"/>
                </a:solidFill>
                <a:highlight>
                  <a:srgbClr val="FFFF00"/>
                </a:highlight>
                <a:latin typeface="Tahoma" panose="020B0604030504040204" pitchFamily="34" charset="0"/>
                <a:ea typeface="Tahoma" panose="020B0604030504040204" pitchFamily="34" charset="0"/>
                <a:cs typeface="Tahoma" panose="020B0604030504040204" pitchFamily="34" charset="0"/>
              </a:rPr>
              <a:t>Baselines</a:t>
            </a: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 (~400 samples, 5 hours)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wipe(up)">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6" descr="Background pattern&#10;&#10;Description automatically generated"/>
          <p:cNvPicPr preferRelativeResize="0"/>
          <p:nvPr/>
        </p:nvPicPr>
        <p:blipFill rotWithShape="1">
          <a:blip r:embed="rId3">
            <a:alphaModFix/>
          </a:blip>
          <a:srcRect/>
          <a:stretch/>
        </p:blipFill>
        <p:spPr>
          <a:xfrm>
            <a:off x="330200" y="247062"/>
            <a:ext cx="11734393" cy="6363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up)">
                                      <p:cBhvr>
                                        <p:cTn id="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txBox="1">
            <a:spLocks noGrp="1"/>
          </p:cNvSpPr>
          <p:nvPr>
            <p:ph type="title" idx="4294967295"/>
          </p:nvPr>
        </p:nvSpPr>
        <p:spPr>
          <a:xfrm>
            <a:off x="217714" y="189140"/>
            <a:ext cx="4463143" cy="463550"/>
          </a:xfrm>
          <a:prstGeom prst="rect">
            <a:avLst/>
          </a:prstGeom>
          <a:noFill/>
          <a:ln>
            <a:noFill/>
          </a:ln>
        </p:spPr>
        <p:txBody>
          <a:bodyPr spcFirstLastPara="1" wrap="square" lIns="91425" tIns="45700" rIns="91425" bIns="45700" anchor="t" anchorCtr="0">
            <a:noAutofit/>
          </a:bodyPr>
          <a:lstStyle/>
          <a:p>
            <a:pPr marL="0" lvl="0" indent="0" algn="l" rtl="0">
              <a:lnSpc>
                <a:spcPct val="81818"/>
              </a:lnSpc>
              <a:spcBef>
                <a:spcPts val="0"/>
              </a:spcBef>
              <a:spcAft>
                <a:spcPts val="0"/>
              </a:spcAft>
              <a:buClr>
                <a:schemeClr val="dk2"/>
              </a:buClr>
              <a:buSzPts val="4400"/>
              <a:buFont typeface="Calibri"/>
              <a:buNone/>
            </a:pPr>
            <a:r>
              <a:rPr lang="en-GB" sz="2800" cap="none" dirty="0">
                <a:solidFill>
                  <a:srgbClr val="002060"/>
                </a:solidFill>
                <a:latin typeface="Tahoma" panose="020B0604030504040204" pitchFamily="34" charset="0"/>
                <a:ea typeface="Tahoma" panose="020B0604030504040204" pitchFamily="34" charset="0"/>
                <a:cs typeface="Tahoma" panose="020B0604030504040204" pitchFamily="34" charset="0"/>
              </a:rPr>
              <a:t>FHR features - Baselines</a:t>
            </a:r>
            <a:endParaRPr sz="2800" cap="none"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86" name="Google Shape;186;p8" descr="Chart, box and whisker chart&#10;&#10;Description automatically generated"/>
          <p:cNvPicPr preferRelativeResize="0"/>
          <p:nvPr/>
        </p:nvPicPr>
        <p:blipFill rotWithShape="1">
          <a:blip r:embed="rId3">
            <a:alphaModFix/>
          </a:blip>
          <a:srcRect l="7032" t="8677" r="7224"/>
          <a:stretch/>
        </p:blipFill>
        <p:spPr>
          <a:xfrm>
            <a:off x="352535" y="849086"/>
            <a:ext cx="11345631" cy="58197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191565" y="269260"/>
            <a:ext cx="6094476"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FHR features </a:t>
            </a:r>
            <a:r>
              <a:rPr lang="en-US" sz="2800" dirty="0">
                <a:solidFill>
                  <a:srgbClr val="002060"/>
                </a:solidFill>
                <a:effectLst/>
                <a:highlight>
                  <a:srgbClr val="FFFF00"/>
                </a:highlight>
                <a:latin typeface="Tahoma" panose="020B0604030504040204" pitchFamily="34" charset="0"/>
                <a:ea typeface="Tahoma" panose="020B0604030504040204" pitchFamily="34" charset="0"/>
                <a:cs typeface="Tahoma" panose="020B0604030504040204" pitchFamily="34" charset="0"/>
              </a:rPr>
              <a:t>- Baseline</a:t>
            </a:r>
            <a:endParaRPr lang="en-GB" sz="2800" dirty="0">
              <a:solidFill>
                <a:srgbClr val="002060"/>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37</a:t>
            </a:fld>
            <a:endParaRPr lang="en-US"/>
          </a:p>
        </p:txBody>
      </p:sp>
      <p:pic>
        <p:nvPicPr>
          <p:cNvPr id="5" name="Google Shape;192;p9" descr="Chart&#10;&#10;Description automatically generated">
            <a:extLst>
              <a:ext uri="{FF2B5EF4-FFF2-40B4-BE49-F238E27FC236}">
                <a16:creationId xmlns:a16="http://schemas.microsoft.com/office/drawing/2014/main" id="{CAE2B33E-F74C-4C7A-B427-31BD060305B0}"/>
              </a:ext>
            </a:extLst>
          </p:cNvPr>
          <p:cNvPicPr preferRelativeResize="0"/>
          <p:nvPr/>
        </p:nvPicPr>
        <p:blipFill rotWithShape="1">
          <a:blip r:embed="rId2">
            <a:alphaModFix/>
          </a:blip>
          <a:srcRect/>
          <a:stretch/>
        </p:blipFill>
        <p:spPr>
          <a:xfrm>
            <a:off x="1201271" y="792480"/>
            <a:ext cx="9180979" cy="6065520"/>
          </a:xfrm>
          <a:prstGeom prst="rect">
            <a:avLst/>
          </a:prstGeom>
          <a:noFill/>
          <a:ln>
            <a:noFill/>
          </a:ln>
        </p:spPr>
      </p:pic>
    </p:spTree>
    <p:extLst>
      <p:ext uri="{BB962C8B-B14F-4D97-AF65-F5344CB8AC3E}">
        <p14:creationId xmlns:p14="http://schemas.microsoft.com/office/powerpoint/2010/main" val="32246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191565" y="162580"/>
            <a:ext cx="6094476"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Commonly used  FHR features</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38</a:t>
            </a:fld>
            <a:endParaRPr lang="en-US"/>
          </a:p>
        </p:txBody>
      </p:sp>
      <p:pic>
        <p:nvPicPr>
          <p:cNvPr id="2" name="Picture 1" descr="A picture containing text, comb, accordion&#10;&#10;Description automatically generated">
            <a:extLst>
              <a:ext uri="{FF2B5EF4-FFF2-40B4-BE49-F238E27FC236}">
                <a16:creationId xmlns:a16="http://schemas.microsoft.com/office/drawing/2014/main" id="{64807008-81B4-FA3B-AF5C-1E7FBF1ED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15" y="685800"/>
            <a:ext cx="11094695" cy="5778500"/>
          </a:xfrm>
          <a:prstGeom prst="rect">
            <a:avLst/>
          </a:prstGeom>
        </p:spPr>
      </p:pic>
    </p:spTree>
    <p:extLst>
      <p:ext uri="{BB962C8B-B14F-4D97-AF65-F5344CB8AC3E}">
        <p14:creationId xmlns:p14="http://schemas.microsoft.com/office/powerpoint/2010/main" val="240437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11" descr="Background pattern&#10;&#10;Description automatically generated"/>
          <p:cNvPicPr preferRelativeResize="0"/>
          <p:nvPr/>
        </p:nvPicPr>
        <p:blipFill rotWithShape="1">
          <a:blip r:embed="rId3">
            <a:alphaModFix/>
          </a:blip>
          <a:srcRect/>
          <a:stretch/>
        </p:blipFill>
        <p:spPr>
          <a:xfrm>
            <a:off x="348343" y="657255"/>
            <a:ext cx="11419114" cy="5932713"/>
          </a:xfrm>
          <a:prstGeom prst="rect">
            <a:avLst/>
          </a:prstGeom>
          <a:noFill/>
          <a:ln>
            <a:noFill/>
          </a:ln>
        </p:spPr>
      </p:pic>
      <p:sp>
        <p:nvSpPr>
          <p:cNvPr id="5" name="Rectangle 4">
            <a:extLst>
              <a:ext uri="{FF2B5EF4-FFF2-40B4-BE49-F238E27FC236}">
                <a16:creationId xmlns:a16="http://schemas.microsoft.com/office/drawing/2014/main" id="{A470C74A-32D1-487A-9FC1-33617CADBD47}"/>
              </a:ext>
            </a:extLst>
          </p:cNvPr>
          <p:cNvSpPr/>
          <p:nvPr/>
        </p:nvSpPr>
        <p:spPr>
          <a:xfrm>
            <a:off x="348342" y="134035"/>
            <a:ext cx="11647346" cy="523220"/>
          </a:xfrm>
          <a:prstGeom prst="rect">
            <a:avLst/>
          </a:prstGeom>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FHR features - </a:t>
            </a:r>
            <a:r>
              <a:rPr lang="en-GB" sz="2800" dirty="0">
                <a:solidFill>
                  <a:srgbClr val="002060"/>
                </a:solidFill>
                <a:highlight>
                  <a:srgbClr val="FFFF00"/>
                </a:highlight>
                <a:latin typeface="Tahoma" panose="020B0604030504040204" pitchFamily="34" charset="0"/>
                <a:ea typeface="Tahoma" panose="020B0604030504040204" pitchFamily="34" charset="0"/>
                <a:cs typeface="Tahoma" panose="020B0604030504040204" pitchFamily="34" charset="0"/>
              </a:rPr>
              <a:t>PRSA (</a:t>
            </a:r>
            <a:r>
              <a:rPr lang="en-GB" sz="2800" dirty="0">
                <a:highlight>
                  <a:srgbClr val="FFFF00"/>
                </a:highlight>
                <a:latin typeface="Tahoma" panose="020B0604030504040204" pitchFamily="34" charset="0"/>
                <a:ea typeface="Tahoma" panose="020B0604030504040204" pitchFamily="34" charset="0"/>
                <a:cs typeface="Tahoma" panose="020B0604030504040204" pitchFamily="34" charset="0"/>
              </a:rPr>
              <a:t>phase rectified signal averaging for </a:t>
            </a:r>
            <a:r>
              <a:rPr lang="en-GB" sz="2800" dirty="0" err="1">
                <a:highlight>
                  <a:srgbClr val="FFFF00"/>
                </a:highlight>
                <a:latin typeface="Tahoma" panose="020B0604030504040204" pitchFamily="34" charset="0"/>
                <a:ea typeface="Tahoma" panose="020B0604030504040204" pitchFamily="34" charset="0"/>
                <a:cs typeface="Tahoma" panose="020B0604030504040204" pitchFamily="34" charset="0"/>
              </a:rPr>
              <a:t>dec.</a:t>
            </a:r>
            <a:r>
              <a:rPr lang="en-GB" sz="2800" dirty="0">
                <a:highlight>
                  <a:srgbClr val="FFFF00"/>
                </a:highlight>
                <a:latin typeface="Tahoma" panose="020B0604030504040204" pitchFamily="34" charset="0"/>
                <a:ea typeface="Tahoma" panose="020B0604030504040204" pitchFamily="34" charset="0"/>
                <a:cs typeface="Tahoma" panose="020B0604030504040204" pitchFamily="34" charset="0"/>
              </a:rPr>
              <a:t> capacity)</a:t>
            </a:r>
            <a:r>
              <a:rPr lang="en-GB" sz="2800" dirty="0">
                <a:solidFill>
                  <a:srgbClr val="002060"/>
                </a:solidFill>
                <a:highlight>
                  <a:srgbClr val="FFFF00"/>
                </a:highlight>
                <a:latin typeface="Tahoma" panose="020B0604030504040204" pitchFamily="34" charset="0"/>
                <a:ea typeface="Tahoma" panose="020B0604030504040204" pitchFamily="34" charset="0"/>
                <a:cs typeface="Tahoma" panose="020B0604030504040204" pitchFamily="34" charset="0"/>
              </a:rPr>
              <a:t> </a:t>
            </a:r>
            <a:endParaRPr lang="en-GB" sz="2800" dirty="0">
              <a:solidFill>
                <a:srgbClr val="002060"/>
              </a:solidFill>
              <a:highlight>
                <a:srgbClr val="FFFF00"/>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BB7E45-272B-828E-F407-42C95D96A512}"/>
              </a:ext>
            </a:extLst>
          </p:cNvPr>
          <p:cNvSpPr>
            <a:spLocks noGrp="1"/>
          </p:cNvSpPr>
          <p:nvPr>
            <p:ph type="sldNum" sz="quarter" idx="12"/>
          </p:nvPr>
        </p:nvSpPr>
        <p:spPr/>
        <p:txBody>
          <a:bodyPr/>
          <a:lstStyle/>
          <a:p>
            <a:fld id="{0946259B-8396-46CD-AD42-FDEDA89DA278}" type="slidenum">
              <a:rPr lang="en-US" smtClean="0"/>
              <a:t>4</a:t>
            </a:fld>
            <a:endParaRPr lang="en-US"/>
          </a:p>
        </p:txBody>
      </p:sp>
      <p:sp>
        <p:nvSpPr>
          <p:cNvPr id="9" name="Content Placeholder 2">
            <a:extLst>
              <a:ext uri="{FF2B5EF4-FFF2-40B4-BE49-F238E27FC236}">
                <a16:creationId xmlns:a16="http://schemas.microsoft.com/office/drawing/2014/main" id="{2499FAFA-FC9E-CCBD-3244-62929FADAA51}"/>
              </a:ext>
            </a:extLst>
          </p:cNvPr>
          <p:cNvSpPr>
            <a:spLocks noGrp="1"/>
          </p:cNvSpPr>
          <p:nvPr>
            <p:ph idx="4294967295"/>
          </p:nvPr>
        </p:nvSpPr>
        <p:spPr>
          <a:xfrm>
            <a:off x="728133" y="4864761"/>
            <a:ext cx="10325506" cy="1569660"/>
          </a:xfrm>
        </p:spPr>
        <p:txBody>
          <a:bodyPr wrap="square">
            <a:spAutoFit/>
          </a:bodyPr>
          <a:lstStyle/>
          <a:p>
            <a:pPr marL="0" indent="0" algn="just">
              <a:buNone/>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For high risk pregnancies (~60% in the UK), CTG machines are used – s</a:t>
            </a:r>
            <a:r>
              <a:rPr lang="en-US"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tandard </a:t>
            </a: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non-invasive, </a:t>
            </a:r>
            <a:r>
              <a:rPr lang="en-US"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real time, continuous measurement of fetal heart rate (FHR) and maternal pulse and uterine contractions (usually on a paper strip that can be 1, 10, 20, or more record hours long).</a:t>
            </a:r>
            <a:endParaRPr lang="en-GB" sz="2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Diagram&#10;&#10;Description automatically generated">
            <a:extLst>
              <a:ext uri="{FF2B5EF4-FFF2-40B4-BE49-F238E27FC236}">
                <a16:creationId xmlns:a16="http://schemas.microsoft.com/office/drawing/2014/main" id="{84354030-3A25-3FBA-7C19-408CA41C2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14" y="1356348"/>
            <a:ext cx="2647950" cy="2857500"/>
          </a:xfrm>
          <a:prstGeom prst="rect">
            <a:avLst/>
          </a:prstGeom>
        </p:spPr>
      </p:pic>
      <p:pic>
        <p:nvPicPr>
          <p:cNvPr id="13" name="image2.png">
            <a:extLst>
              <a:ext uri="{FF2B5EF4-FFF2-40B4-BE49-F238E27FC236}">
                <a16:creationId xmlns:a16="http://schemas.microsoft.com/office/drawing/2014/main" id="{76E33DB0-A793-E044-92EB-6208D524E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470" y="1208409"/>
            <a:ext cx="6051169" cy="31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5E303A8-235D-6066-9C34-98C89A412818}"/>
              </a:ext>
            </a:extLst>
          </p:cNvPr>
          <p:cNvSpPr txBox="1"/>
          <p:nvPr/>
        </p:nvSpPr>
        <p:spPr>
          <a:xfrm>
            <a:off x="533378" y="422737"/>
            <a:ext cx="4469092" cy="523220"/>
          </a:xfrm>
          <a:prstGeom prst="rect">
            <a:avLst/>
          </a:prstGeom>
          <a:noFill/>
        </p:spPr>
        <p:txBody>
          <a:bodyPr wrap="square">
            <a:spAutoFit/>
          </a:bodyPr>
          <a:lstStyle/>
          <a:p>
            <a:r>
              <a:rPr lang="en-GB" sz="280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Cardiotocography</a:t>
            </a:r>
            <a:r>
              <a:rPr lang="en-GB" sz="2800" i="0" dirty="0">
                <a:solidFill>
                  <a:srgbClr val="002060"/>
                </a:solidFill>
                <a:effectLst/>
                <a:latin typeface="Arial" panose="020B0604020202020204" pitchFamily="34" charset="0"/>
              </a:rPr>
              <a:t> (CTG)</a:t>
            </a:r>
            <a:endParaRPr lang="en-GB" sz="2800" dirty="0">
              <a:solidFill>
                <a:srgbClr val="002060"/>
              </a:solidFill>
            </a:endParaRPr>
          </a:p>
        </p:txBody>
      </p:sp>
    </p:spTree>
    <p:extLst>
      <p:ext uri="{BB962C8B-B14F-4D97-AF65-F5344CB8AC3E}">
        <p14:creationId xmlns:p14="http://schemas.microsoft.com/office/powerpoint/2010/main" val="3612986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10" descr="Background pattern&#10;&#10;Description automatically generated"/>
          <p:cNvPicPr preferRelativeResize="0"/>
          <p:nvPr/>
        </p:nvPicPr>
        <p:blipFill rotWithShape="1">
          <a:blip r:embed="rId3">
            <a:alphaModFix/>
          </a:blip>
          <a:srcRect/>
          <a:stretch/>
        </p:blipFill>
        <p:spPr>
          <a:xfrm>
            <a:off x="457200" y="657255"/>
            <a:ext cx="11386457" cy="5921829"/>
          </a:xfrm>
          <a:prstGeom prst="rect">
            <a:avLst/>
          </a:prstGeom>
          <a:noFill/>
          <a:ln>
            <a:noFill/>
          </a:ln>
        </p:spPr>
      </p:pic>
      <p:sp>
        <p:nvSpPr>
          <p:cNvPr id="6" name="Rectangle 5">
            <a:extLst>
              <a:ext uri="{FF2B5EF4-FFF2-40B4-BE49-F238E27FC236}">
                <a16:creationId xmlns:a16="http://schemas.microsoft.com/office/drawing/2014/main" id="{A9946859-81B8-4C4B-83BC-4931A8E3C68F}"/>
              </a:ext>
            </a:extLst>
          </p:cNvPr>
          <p:cNvSpPr/>
          <p:nvPr/>
        </p:nvSpPr>
        <p:spPr>
          <a:xfrm>
            <a:off x="348342" y="134035"/>
            <a:ext cx="11647346" cy="523220"/>
          </a:xfrm>
          <a:prstGeom prst="rect">
            <a:avLst/>
          </a:prstGeom>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FHR features - </a:t>
            </a:r>
            <a:r>
              <a:rPr lang="en-GB" sz="2800" dirty="0">
                <a:solidFill>
                  <a:srgbClr val="002060"/>
                </a:solidFill>
                <a:highlight>
                  <a:srgbClr val="FFFF00"/>
                </a:highlight>
                <a:latin typeface="Tahoma" panose="020B0604030504040204" pitchFamily="34" charset="0"/>
                <a:ea typeface="Tahoma" panose="020B0604030504040204" pitchFamily="34" charset="0"/>
                <a:cs typeface="Tahoma" panose="020B0604030504040204" pitchFamily="34" charset="0"/>
              </a:rPr>
              <a:t>PRSA (</a:t>
            </a:r>
            <a:r>
              <a:rPr lang="en-GB" sz="2800" dirty="0">
                <a:highlight>
                  <a:srgbClr val="FFFF00"/>
                </a:highlight>
                <a:latin typeface="Tahoma" panose="020B0604030504040204" pitchFamily="34" charset="0"/>
                <a:ea typeface="Tahoma" panose="020B0604030504040204" pitchFamily="34" charset="0"/>
                <a:cs typeface="Tahoma" panose="020B0604030504040204" pitchFamily="34" charset="0"/>
              </a:rPr>
              <a:t>phase rectified signal averaging for </a:t>
            </a:r>
            <a:r>
              <a:rPr lang="en-GB" sz="2800" dirty="0" err="1">
                <a:highlight>
                  <a:srgbClr val="FFFF00"/>
                </a:highlight>
                <a:latin typeface="Tahoma" panose="020B0604030504040204" pitchFamily="34" charset="0"/>
                <a:ea typeface="Tahoma" panose="020B0604030504040204" pitchFamily="34" charset="0"/>
                <a:cs typeface="Tahoma" panose="020B0604030504040204" pitchFamily="34" charset="0"/>
              </a:rPr>
              <a:t>dec.</a:t>
            </a:r>
            <a:r>
              <a:rPr lang="en-GB" sz="2800" dirty="0">
                <a:highlight>
                  <a:srgbClr val="FFFF00"/>
                </a:highlight>
                <a:latin typeface="Tahoma" panose="020B0604030504040204" pitchFamily="34" charset="0"/>
                <a:ea typeface="Tahoma" panose="020B0604030504040204" pitchFamily="34" charset="0"/>
                <a:cs typeface="Tahoma" panose="020B0604030504040204" pitchFamily="34" charset="0"/>
              </a:rPr>
              <a:t> capacity)</a:t>
            </a:r>
            <a:r>
              <a:rPr lang="en-GB" sz="2800" dirty="0">
                <a:solidFill>
                  <a:srgbClr val="002060"/>
                </a:solidFill>
                <a:highlight>
                  <a:srgbClr val="FFFF00"/>
                </a:highlight>
                <a:latin typeface="Tahoma" panose="020B0604030504040204" pitchFamily="34" charset="0"/>
                <a:ea typeface="Tahoma" panose="020B0604030504040204" pitchFamily="34" charset="0"/>
                <a:cs typeface="Tahoma" panose="020B0604030504040204" pitchFamily="34" charset="0"/>
              </a:rPr>
              <a:t> </a:t>
            </a:r>
            <a:endParaRPr lang="en-GB" sz="2800" dirty="0">
              <a:solidFill>
                <a:srgbClr val="002060"/>
              </a:solidFill>
              <a:highlight>
                <a:srgbClr val="FFFF00"/>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4" name="Google Shape;259;p17">
            <a:extLst>
              <a:ext uri="{FF2B5EF4-FFF2-40B4-BE49-F238E27FC236}">
                <a16:creationId xmlns:a16="http://schemas.microsoft.com/office/drawing/2014/main" id="{2BDEAF36-FAA6-1393-27C4-8F9E9A7EE7A7}"/>
              </a:ext>
            </a:extLst>
          </p:cNvPr>
          <p:cNvSpPr txBox="1">
            <a:spLocks/>
          </p:cNvSpPr>
          <p:nvPr/>
        </p:nvSpPr>
        <p:spPr>
          <a:xfrm>
            <a:off x="508933" y="274932"/>
            <a:ext cx="5688327" cy="483622"/>
          </a:xfrm>
          <a:prstGeom prst="rect">
            <a:avLst/>
          </a:prstGeom>
          <a:noFill/>
          <a:ln>
            <a:noFill/>
          </a:ln>
        </p:spPr>
        <p:txBody>
          <a:bodyPr spcFirstLastPara="1" wrap="square" lIns="91425" tIns="45700" rIns="91425" bIns="45700" anchor="t" anchorCtr="0">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1818"/>
              </a:lnSpc>
              <a:spcBef>
                <a:spcPts val="0"/>
              </a:spcBef>
              <a:buClr>
                <a:schemeClr val="dk2"/>
              </a:buClr>
              <a:buSzPts val="4400"/>
              <a:buFont typeface="Calibri"/>
              <a:buNone/>
            </a:pP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FHR features - Correlation</a:t>
            </a:r>
          </a:p>
        </p:txBody>
      </p:sp>
      <p:sp>
        <p:nvSpPr>
          <p:cNvPr id="5" name="TextBox 4">
            <a:extLst>
              <a:ext uri="{FF2B5EF4-FFF2-40B4-BE49-F238E27FC236}">
                <a16:creationId xmlns:a16="http://schemas.microsoft.com/office/drawing/2014/main" id="{82F2D532-3929-4078-96E2-75237DE04752}"/>
              </a:ext>
            </a:extLst>
          </p:cNvPr>
          <p:cNvSpPr txBox="1"/>
          <p:nvPr/>
        </p:nvSpPr>
        <p:spPr>
          <a:xfrm>
            <a:off x="900025" y="6067413"/>
            <a:ext cx="10691106" cy="461665"/>
          </a:xfrm>
          <a:prstGeom prst="rect">
            <a:avLst/>
          </a:prstGeom>
          <a:noFill/>
        </p:spPr>
        <p:txBody>
          <a:bodyPr wrap="square">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Feature correlation 12 hours before birth (also done at 30, 60, 120, and 180</a:t>
            </a:r>
            <a:r>
              <a:rPr lang="en-GB" sz="2400" dirty="0">
                <a:latin typeface="Calibri" panose="020F0502020204030204" pitchFamily="34" charset="0"/>
                <a:ea typeface="Calibri" panose="020F0502020204030204" pitchFamily="34" charset="0"/>
                <a:cs typeface="Times New Roman" panose="02020603050405020304" pitchFamily="18" charset="0"/>
              </a:rPr>
              <a:t> mins).</a:t>
            </a:r>
            <a:endParaRPr lang="en-GB" sz="2400" dirty="0"/>
          </a:p>
        </p:txBody>
      </p:sp>
      <p:pic>
        <p:nvPicPr>
          <p:cNvPr id="6" name="Google Shape;284;p21" descr="Chart&#10;&#10;Description automatically generated with medium confidence">
            <a:extLst>
              <a:ext uri="{FF2B5EF4-FFF2-40B4-BE49-F238E27FC236}">
                <a16:creationId xmlns:a16="http://schemas.microsoft.com/office/drawing/2014/main" id="{AE90FEDB-BDE2-4097-A775-B5527D071528}"/>
              </a:ext>
            </a:extLst>
          </p:cNvPr>
          <p:cNvPicPr preferRelativeResize="0"/>
          <p:nvPr/>
        </p:nvPicPr>
        <p:blipFill rotWithShape="1">
          <a:blip r:embed="rId3">
            <a:alphaModFix/>
          </a:blip>
          <a:srcRect/>
          <a:stretch/>
        </p:blipFill>
        <p:spPr>
          <a:xfrm>
            <a:off x="803388" y="790587"/>
            <a:ext cx="10787743" cy="51380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324431" y="280530"/>
            <a:ext cx="10760123"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Baseline models – to compare the performance of our model</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42</a:t>
            </a:fld>
            <a:endParaRPr lang="en-US"/>
          </a:p>
        </p:txBody>
      </p:sp>
      <p:pic>
        <p:nvPicPr>
          <p:cNvPr id="4" name="Picture 3">
            <a:extLst>
              <a:ext uri="{FF2B5EF4-FFF2-40B4-BE49-F238E27FC236}">
                <a16:creationId xmlns:a16="http://schemas.microsoft.com/office/drawing/2014/main" id="{D63B98C4-E706-C419-8193-FBAA84C07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03" y="2110887"/>
            <a:ext cx="10185652" cy="4665647"/>
          </a:xfrm>
          <a:prstGeom prst="rect">
            <a:avLst/>
          </a:prstGeom>
        </p:spPr>
      </p:pic>
      <p:sp>
        <p:nvSpPr>
          <p:cNvPr id="5" name="TextBox 4">
            <a:extLst>
              <a:ext uri="{FF2B5EF4-FFF2-40B4-BE49-F238E27FC236}">
                <a16:creationId xmlns:a16="http://schemas.microsoft.com/office/drawing/2014/main" id="{A6B5F43F-4145-9EC7-17C3-B7002F0D880A}"/>
              </a:ext>
            </a:extLst>
          </p:cNvPr>
          <p:cNvSpPr txBox="1"/>
          <p:nvPr/>
        </p:nvSpPr>
        <p:spPr>
          <a:xfrm>
            <a:off x="484094" y="803750"/>
            <a:ext cx="11126716" cy="1354217"/>
          </a:xfrm>
          <a:prstGeom prst="rect">
            <a:avLst/>
          </a:prstGeom>
          <a:noFill/>
        </p:spPr>
        <p:txBody>
          <a:bodyPr wrap="square">
            <a:spAutoFit/>
          </a:bodyPr>
          <a:lstStyle/>
          <a:p>
            <a:pPr marL="400050" indent="-400050">
              <a:spcBef>
                <a:spcPts val="600"/>
              </a:spcBef>
              <a:spcAft>
                <a:spcPts val="600"/>
              </a:spcAft>
              <a:buClr>
                <a:srgbClr val="0070C0"/>
              </a:buClr>
              <a:buFont typeface="Wingdings" panose="05000000000000000000" pitchFamily="2" charset="2"/>
              <a:buChar char="§"/>
            </a:pP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The nine features were used to train </a:t>
            </a:r>
            <a:r>
              <a:rPr lang="en-GB" sz="2400" i="1" dirty="0">
                <a:solidFill>
                  <a:srgbClr val="374151"/>
                </a:solidFill>
                <a:latin typeface="Tahoma" panose="020B0604030504040204" pitchFamily="34" charset="0"/>
                <a:ea typeface="Tahoma" panose="020B0604030504040204" pitchFamily="34" charset="0"/>
                <a:cs typeface="Tahoma" panose="020B0604030504040204" pitchFamily="34" charset="0"/>
              </a:rPr>
              <a:t>Random Forest (RM)</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 </a:t>
            </a:r>
            <a:r>
              <a:rPr lang="en-GB" sz="2400" i="1" dirty="0">
                <a:solidFill>
                  <a:srgbClr val="374151"/>
                </a:solidFill>
                <a:latin typeface="Tahoma" panose="020B0604030504040204" pitchFamily="34" charset="0"/>
                <a:ea typeface="Tahoma" panose="020B0604030504040204" pitchFamily="34" charset="0"/>
                <a:cs typeface="Tahoma" panose="020B0604030504040204" pitchFamily="34" charset="0"/>
              </a:rPr>
              <a:t>Extreme Gradient Boosting (</a:t>
            </a:r>
            <a:r>
              <a:rPr lang="en-GB" sz="2400" i="1" dirty="0" err="1">
                <a:solidFill>
                  <a:srgbClr val="374151"/>
                </a:solidFill>
                <a:latin typeface="Tahoma" panose="020B0604030504040204" pitchFamily="34" charset="0"/>
                <a:ea typeface="Tahoma" panose="020B0604030504040204" pitchFamily="34" charset="0"/>
                <a:cs typeface="Tahoma" panose="020B0604030504040204" pitchFamily="34" charset="0"/>
              </a:rPr>
              <a:t>XGBoost</a:t>
            </a:r>
            <a:r>
              <a:rPr lang="en-GB" sz="2400" i="1" dirty="0">
                <a:solidFill>
                  <a:srgbClr val="374151"/>
                </a:solidFill>
                <a:latin typeface="Tahoma" panose="020B0604030504040204" pitchFamily="34" charset="0"/>
                <a:ea typeface="Tahoma" panose="020B0604030504040204" pitchFamily="34" charset="0"/>
                <a:cs typeface="Tahoma" panose="020B0604030504040204" pitchFamily="34" charset="0"/>
              </a:rPr>
              <a:t>)</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 and </a:t>
            </a:r>
            <a:r>
              <a:rPr lang="en-GB" sz="2400" i="1" dirty="0">
                <a:solidFill>
                  <a:srgbClr val="374151"/>
                </a:solidFill>
                <a:latin typeface="Tahoma" panose="020B0604030504040204" pitchFamily="34" charset="0"/>
                <a:ea typeface="Tahoma" panose="020B0604030504040204" pitchFamily="34" charset="0"/>
                <a:cs typeface="Tahoma" panose="020B0604030504040204" pitchFamily="34" charset="0"/>
              </a:rPr>
              <a:t>Multilayer Perceptron (MLP) </a:t>
            </a: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classifiers</a:t>
            </a:r>
          </a:p>
          <a:p>
            <a:pPr marL="400050" indent="-400050">
              <a:spcBef>
                <a:spcPts val="600"/>
              </a:spcBef>
              <a:spcAft>
                <a:spcPts val="600"/>
              </a:spcAft>
              <a:buClr>
                <a:srgbClr val="0070C0"/>
              </a:buClr>
              <a:buFont typeface="Wingdings" panose="05000000000000000000" pitchFamily="2" charset="2"/>
              <a:buChar char="§"/>
            </a:pPr>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Single/Multi task deep learning models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1248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6643FEA-6AAB-130B-1628-DB307CBEC0A1}"/>
              </a:ext>
            </a:extLst>
          </p:cNvPr>
          <p:cNvSpPr txBox="1"/>
          <p:nvPr/>
        </p:nvSpPr>
        <p:spPr>
          <a:xfrm>
            <a:off x="193784" y="194292"/>
            <a:ext cx="3910261"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DL architectures</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DDA560D6-6658-8B38-E655-6203243FE7AD}"/>
              </a:ext>
            </a:extLst>
          </p:cNvPr>
          <p:cNvSpPr>
            <a:spLocks noGrp="1"/>
          </p:cNvSpPr>
          <p:nvPr>
            <p:ph type="sldNum" sz="quarter" idx="12"/>
          </p:nvPr>
        </p:nvSpPr>
        <p:spPr/>
        <p:txBody>
          <a:bodyPr/>
          <a:lstStyle/>
          <a:p>
            <a:fld id="{0946259B-8396-46CD-AD42-FDEDA89DA278}" type="slidenum">
              <a:rPr lang="en-US" smtClean="0"/>
              <a:t>43</a:t>
            </a:fld>
            <a:endParaRPr lang="en-US"/>
          </a:p>
        </p:txBody>
      </p:sp>
      <p:grpSp>
        <p:nvGrpSpPr>
          <p:cNvPr id="2" name="Group 1">
            <a:extLst>
              <a:ext uri="{FF2B5EF4-FFF2-40B4-BE49-F238E27FC236}">
                <a16:creationId xmlns:a16="http://schemas.microsoft.com/office/drawing/2014/main" id="{1460562C-0F3F-4067-8586-95257D0E1605}"/>
              </a:ext>
            </a:extLst>
          </p:cNvPr>
          <p:cNvGrpSpPr/>
          <p:nvPr/>
        </p:nvGrpSpPr>
        <p:grpSpPr>
          <a:xfrm>
            <a:off x="40506" y="1248940"/>
            <a:ext cx="5065850" cy="2729741"/>
            <a:chOff x="40506" y="1248940"/>
            <a:chExt cx="5065850" cy="2729741"/>
          </a:xfrm>
        </p:grpSpPr>
        <p:sp>
          <p:nvSpPr>
            <p:cNvPr id="108" name="Rectangle: Rounded Corners 107">
              <a:extLst>
                <a:ext uri="{FF2B5EF4-FFF2-40B4-BE49-F238E27FC236}">
                  <a16:creationId xmlns:a16="http://schemas.microsoft.com/office/drawing/2014/main" id="{28B910A1-9456-CFFF-0A59-5F8B957D3106}"/>
                </a:ext>
              </a:extLst>
            </p:cNvPr>
            <p:cNvSpPr/>
            <p:nvPr/>
          </p:nvSpPr>
          <p:spPr>
            <a:xfrm>
              <a:off x="40506" y="3211596"/>
              <a:ext cx="5065850" cy="767085"/>
            </a:xfrm>
            <a:prstGeom prst="roundRect">
              <a:avLst/>
            </a:prstGeom>
            <a:solidFill>
              <a:schemeClr val="accent5">
                <a:lumMod val="20000"/>
                <a:lumOff val="80000"/>
              </a:schemeClr>
            </a:solidFill>
            <a:ln w="38100">
              <a:solidFill>
                <a:srgbClr val="1BB8D7">
                  <a:alpha val="50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00" dirty="0">
                <a:solidFill>
                  <a:schemeClr val="dk1">
                    <a:alpha val="18000"/>
                  </a:schemeClr>
                </a:solidFill>
              </a:endParaRPr>
            </a:p>
          </p:txBody>
        </p:sp>
        <p:sp>
          <p:nvSpPr>
            <p:cNvPr id="109" name="Rectangle: Rounded Corners 108">
              <a:extLst>
                <a:ext uri="{FF2B5EF4-FFF2-40B4-BE49-F238E27FC236}">
                  <a16:creationId xmlns:a16="http://schemas.microsoft.com/office/drawing/2014/main" id="{47C2C3CF-D4BB-1F08-7E12-0401DEA9179A}"/>
                </a:ext>
              </a:extLst>
            </p:cNvPr>
            <p:cNvSpPr/>
            <p:nvPr/>
          </p:nvSpPr>
          <p:spPr>
            <a:xfrm>
              <a:off x="1448001" y="3211595"/>
              <a:ext cx="2829156" cy="23565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lumMod val="95000"/>
                      <a:lumOff val="5000"/>
                      <a:alpha val="18000"/>
                    </a:schemeClr>
                  </a:solidFill>
                </a:rPr>
                <a:t>Deep learning model development </a:t>
              </a:r>
            </a:p>
          </p:txBody>
        </p:sp>
        <p:sp>
          <p:nvSpPr>
            <p:cNvPr id="110" name="Rectangle: Rounded Corners 109">
              <a:extLst>
                <a:ext uri="{FF2B5EF4-FFF2-40B4-BE49-F238E27FC236}">
                  <a16:creationId xmlns:a16="http://schemas.microsoft.com/office/drawing/2014/main" id="{A6FC89FD-510E-74DA-DE62-479D742AB3CB}"/>
                </a:ext>
              </a:extLst>
            </p:cNvPr>
            <p:cNvSpPr/>
            <p:nvPr/>
          </p:nvSpPr>
          <p:spPr>
            <a:xfrm>
              <a:off x="139145" y="3537324"/>
              <a:ext cx="1308856" cy="308061"/>
            </a:xfrm>
            <a:prstGeom prst="roundRect">
              <a:avLst/>
            </a:prstGeom>
            <a:solidFill>
              <a:schemeClr val="accent5">
                <a:lumMod val="20000"/>
                <a:lumOff val="80000"/>
              </a:schemeClr>
            </a:solidFill>
            <a:ln w="28575">
              <a:solidFill>
                <a:schemeClr val="accent3">
                  <a:lumMod val="75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lumMod val="95000"/>
                      <a:lumOff val="5000"/>
                      <a:alpha val="18000"/>
                    </a:schemeClr>
                  </a:solidFill>
                </a:rPr>
                <a:t>data preparation</a:t>
              </a:r>
            </a:p>
          </p:txBody>
        </p:sp>
        <p:sp>
          <p:nvSpPr>
            <p:cNvPr id="111" name="Rectangle: Rounded Corners 110">
              <a:extLst>
                <a:ext uri="{FF2B5EF4-FFF2-40B4-BE49-F238E27FC236}">
                  <a16:creationId xmlns:a16="http://schemas.microsoft.com/office/drawing/2014/main" id="{E0CC3C6A-6981-855D-5EEA-8B6DC95FBA06}"/>
                </a:ext>
              </a:extLst>
            </p:cNvPr>
            <p:cNvSpPr/>
            <p:nvPr/>
          </p:nvSpPr>
          <p:spPr>
            <a:xfrm>
              <a:off x="1910176" y="3537325"/>
              <a:ext cx="1308856" cy="308063"/>
            </a:xfrm>
            <a:prstGeom prst="round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lumMod val="95000"/>
                      <a:lumOff val="5000"/>
                    </a:schemeClr>
                  </a:solidFill>
                </a:rPr>
                <a:t>model training</a:t>
              </a:r>
            </a:p>
          </p:txBody>
        </p:sp>
        <p:sp>
          <p:nvSpPr>
            <p:cNvPr id="112" name="Rectangle: Rounded Corners 111">
              <a:extLst>
                <a:ext uri="{FF2B5EF4-FFF2-40B4-BE49-F238E27FC236}">
                  <a16:creationId xmlns:a16="http://schemas.microsoft.com/office/drawing/2014/main" id="{9DEF7773-A1AC-3B42-CF5F-18112100D2C9}"/>
                </a:ext>
              </a:extLst>
            </p:cNvPr>
            <p:cNvSpPr/>
            <p:nvPr/>
          </p:nvSpPr>
          <p:spPr>
            <a:xfrm>
              <a:off x="3707842" y="3537326"/>
              <a:ext cx="1308856" cy="308062"/>
            </a:xfrm>
            <a:prstGeom prst="roundRect">
              <a:avLst/>
            </a:prstGeom>
            <a:solidFill>
              <a:schemeClr val="accent5">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lumMod val="95000"/>
                      <a:lumOff val="5000"/>
                    </a:schemeClr>
                  </a:solidFill>
                </a:rPr>
                <a:t>model evaluation</a:t>
              </a:r>
            </a:p>
          </p:txBody>
        </p:sp>
        <p:sp>
          <p:nvSpPr>
            <p:cNvPr id="113" name="Rectangle: Rounded Corners 112">
              <a:extLst>
                <a:ext uri="{FF2B5EF4-FFF2-40B4-BE49-F238E27FC236}">
                  <a16:creationId xmlns:a16="http://schemas.microsoft.com/office/drawing/2014/main" id="{EA61108E-5A8E-12CC-E579-84ED12254F4C}"/>
                </a:ext>
              </a:extLst>
            </p:cNvPr>
            <p:cNvSpPr/>
            <p:nvPr/>
          </p:nvSpPr>
          <p:spPr>
            <a:xfrm>
              <a:off x="502922" y="2104267"/>
              <a:ext cx="4152650" cy="635908"/>
            </a:xfrm>
            <a:prstGeom prst="roundRect">
              <a:avLst/>
            </a:prstGeom>
            <a:solidFill>
              <a:schemeClr val="accent5">
                <a:lumMod val="20000"/>
                <a:lumOff val="80000"/>
              </a:schemeClr>
            </a:solidFill>
            <a:ln w="3810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200" dirty="0">
                <a:solidFill>
                  <a:schemeClr val="dk1">
                    <a:alpha val="18000"/>
                  </a:schemeClr>
                </a:solidFill>
              </a:endParaRPr>
            </a:p>
          </p:txBody>
        </p:sp>
        <p:sp>
          <p:nvSpPr>
            <p:cNvPr id="114" name="Rectangle: Rounded Corners 113">
              <a:extLst>
                <a:ext uri="{FF2B5EF4-FFF2-40B4-BE49-F238E27FC236}">
                  <a16:creationId xmlns:a16="http://schemas.microsoft.com/office/drawing/2014/main" id="{413A3981-EDAE-1158-6EB8-54B03F1F3871}"/>
                </a:ext>
              </a:extLst>
            </p:cNvPr>
            <p:cNvSpPr/>
            <p:nvPr/>
          </p:nvSpPr>
          <p:spPr>
            <a:xfrm>
              <a:off x="2926460" y="2323290"/>
              <a:ext cx="1417588" cy="261509"/>
            </a:xfrm>
            <a:prstGeom prst="roundRect">
              <a:avLst/>
            </a:prstGeom>
            <a:solidFill>
              <a:schemeClr val="accent5">
                <a:lumMod val="20000"/>
                <a:lumOff val="80000"/>
              </a:schemeClr>
            </a:solidFill>
            <a:ln w="28575">
              <a:solidFill>
                <a:schemeClr val="accent2">
                  <a:lumMod val="75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alpha val="18000"/>
                    </a:schemeClr>
                  </a:solidFill>
                </a:rPr>
                <a:t>gap-imputation</a:t>
              </a:r>
            </a:p>
          </p:txBody>
        </p:sp>
        <p:sp>
          <p:nvSpPr>
            <p:cNvPr id="115" name="Rectangle: Rounded Corners 114">
              <a:extLst>
                <a:ext uri="{FF2B5EF4-FFF2-40B4-BE49-F238E27FC236}">
                  <a16:creationId xmlns:a16="http://schemas.microsoft.com/office/drawing/2014/main" id="{C403A9FA-80AC-B9D0-85A4-05A78A2389D7}"/>
                </a:ext>
              </a:extLst>
            </p:cNvPr>
            <p:cNvSpPr/>
            <p:nvPr/>
          </p:nvSpPr>
          <p:spPr>
            <a:xfrm>
              <a:off x="633886" y="2324993"/>
              <a:ext cx="1610228" cy="269787"/>
            </a:xfrm>
            <a:prstGeom prst="roundRect">
              <a:avLst/>
            </a:prstGeom>
            <a:solidFill>
              <a:schemeClr val="accent5">
                <a:lumMod val="20000"/>
                <a:lumOff val="80000"/>
              </a:schemeClr>
            </a:solidFill>
            <a:ln w="28575">
              <a:solidFill>
                <a:schemeClr val="accent2">
                  <a:lumMod val="75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alpha val="18000"/>
                    </a:schemeClr>
                  </a:solidFill>
                </a:rPr>
                <a:t>data pre-processing</a:t>
              </a:r>
            </a:p>
          </p:txBody>
        </p:sp>
        <p:cxnSp>
          <p:nvCxnSpPr>
            <p:cNvPr id="116" name="Straight Arrow Connector 115">
              <a:extLst>
                <a:ext uri="{FF2B5EF4-FFF2-40B4-BE49-F238E27FC236}">
                  <a16:creationId xmlns:a16="http://schemas.microsoft.com/office/drawing/2014/main" id="{FA6B63E6-4079-10CE-B83D-96E723994438}"/>
                </a:ext>
              </a:extLst>
            </p:cNvPr>
            <p:cNvCxnSpPr/>
            <p:nvPr/>
          </p:nvCxnSpPr>
          <p:spPr>
            <a:xfrm>
              <a:off x="1511947" y="3704797"/>
              <a:ext cx="328857" cy="0"/>
            </a:xfrm>
            <a:prstGeom prst="straightConnector1">
              <a:avLst/>
            </a:prstGeom>
            <a:solidFill>
              <a:schemeClr val="accent5">
                <a:lumMod val="20000"/>
                <a:lumOff val="80000"/>
              </a:schemeClr>
            </a:solidFill>
            <a:ln w="38100">
              <a:solidFill>
                <a:srgbClr val="274D47"/>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B312770-D945-D20C-A6C3-9952B1DC8990}"/>
                </a:ext>
              </a:extLst>
            </p:cNvPr>
            <p:cNvCxnSpPr/>
            <p:nvPr/>
          </p:nvCxnSpPr>
          <p:spPr>
            <a:xfrm>
              <a:off x="3303153" y="3704797"/>
              <a:ext cx="328857" cy="0"/>
            </a:xfrm>
            <a:prstGeom prst="straightConnector1">
              <a:avLst/>
            </a:prstGeom>
            <a:solidFill>
              <a:schemeClr val="accent5">
                <a:lumMod val="20000"/>
                <a:lumOff val="80000"/>
              </a:schemeClr>
            </a:solidFill>
            <a:ln w="38100">
              <a:solidFill>
                <a:srgbClr val="2E5C54"/>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8F79D6D9-F60F-0E90-C7AF-5A02AEF88996}"/>
                </a:ext>
              </a:extLst>
            </p:cNvPr>
            <p:cNvGrpSpPr/>
            <p:nvPr/>
          </p:nvGrpSpPr>
          <p:grpSpPr>
            <a:xfrm>
              <a:off x="1757150" y="1248940"/>
              <a:ext cx="1530280" cy="561523"/>
              <a:chOff x="4206570" y="1049825"/>
              <a:chExt cx="3098307" cy="905522"/>
            </a:xfrm>
            <a:solidFill>
              <a:schemeClr val="accent5">
                <a:lumMod val="20000"/>
                <a:lumOff val="80000"/>
              </a:schemeClr>
            </a:solidFill>
          </p:grpSpPr>
          <p:sp>
            <p:nvSpPr>
              <p:cNvPr id="119" name="Flowchart: Magnetic Disk 118">
                <a:extLst>
                  <a:ext uri="{FF2B5EF4-FFF2-40B4-BE49-F238E27FC236}">
                    <a16:creationId xmlns:a16="http://schemas.microsoft.com/office/drawing/2014/main" id="{D94CBF60-F669-1383-C9DE-92203F8A6950}"/>
                  </a:ext>
                </a:extLst>
              </p:cNvPr>
              <p:cNvSpPr/>
              <p:nvPr/>
            </p:nvSpPr>
            <p:spPr>
              <a:xfrm>
                <a:off x="4206570" y="1049825"/>
                <a:ext cx="3098307" cy="905522"/>
              </a:xfrm>
              <a:prstGeom prst="flowChartMagneticDisk">
                <a:avLst/>
              </a:prstGeom>
              <a:grp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000" dirty="0">
                  <a:solidFill>
                    <a:schemeClr val="lt1">
                      <a:alpha val="18000"/>
                    </a:schemeClr>
                  </a:solidFill>
                </a:endParaRPr>
              </a:p>
            </p:txBody>
          </p:sp>
          <p:sp>
            <p:nvSpPr>
              <p:cNvPr id="120" name="Rectangle: Rounded Corners 119">
                <a:extLst>
                  <a:ext uri="{FF2B5EF4-FFF2-40B4-BE49-F238E27FC236}">
                    <a16:creationId xmlns:a16="http://schemas.microsoft.com/office/drawing/2014/main" id="{7867B5C8-8DF2-6B73-B7AA-FEFBB9F8A739}"/>
                  </a:ext>
                </a:extLst>
              </p:cNvPr>
              <p:cNvSpPr/>
              <p:nvPr/>
            </p:nvSpPr>
            <p:spPr>
              <a:xfrm>
                <a:off x="5055530" y="1436239"/>
                <a:ext cx="1518082" cy="457184"/>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alpha val="18000"/>
                      </a:schemeClr>
                    </a:solidFill>
                  </a:rPr>
                  <a:t>FHRs</a:t>
                </a:r>
              </a:p>
            </p:txBody>
          </p:sp>
        </p:grpSp>
        <p:sp>
          <p:nvSpPr>
            <p:cNvPr id="121" name="Arrow: Down 120">
              <a:extLst>
                <a:ext uri="{FF2B5EF4-FFF2-40B4-BE49-F238E27FC236}">
                  <a16:creationId xmlns:a16="http://schemas.microsoft.com/office/drawing/2014/main" id="{FB03BB0E-0841-F503-0A3B-FBE7C6ADBAF7}"/>
                </a:ext>
              </a:extLst>
            </p:cNvPr>
            <p:cNvSpPr/>
            <p:nvPr/>
          </p:nvSpPr>
          <p:spPr>
            <a:xfrm>
              <a:off x="2476980" y="1864603"/>
              <a:ext cx="102268" cy="1608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lt1">
                    <a:alpha val="18000"/>
                  </a:schemeClr>
                </a:solidFill>
              </a:endParaRPr>
            </a:p>
          </p:txBody>
        </p:sp>
        <p:sp>
          <p:nvSpPr>
            <p:cNvPr id="122" name="Arrow: Down 121">
              <a:extLst>
                <a:ext uri="{FF2B5EF4-FFF2-40B4-BE49-F238E27FC236}">
                  <a16:creationId xmlns:a16="http://schemas.microsoft.com/office/drawing/2014/main" id="{0529CA1E-21EB-1574-3431-D470DAB7F9F0}"/>
                </a:ext>
              </a:extLst>
            </p:cNvPr>
            <p:cNvSpPr/>
            <p:nvPr/>
          </p:nvSpPr>
          <p:spPr>
            <a:xfrm>
              <a:off x="2476980" y="2912239"/>
              <a:ext cx="102268" cy="1660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lt1">
                    <a:alpha val="18000"/>
                  </a:schemeClr>
                </a:solidFill>
              </a:endParaRPr>
            </a:p>
          </p:txBody>
        </p:sp>
        <p:cxnSp>
          <p:nvCxnSpPr>
            <p:cNvPr id="123" name="Straight Arrow Connector 122">
              <a:extLst>
                <a:ext uri="{FF2B5EF4-FFF2-40B4-BE49-F238E27FC236}">
                  <a16:creationId xmlns:a16="http://schemas.microsoft.com/office/drawing/2014/main" id="{F201B8C0-B9EB-F412-70F7-EADB6457C73D}"/>
                </a:ext>
              </a:extLst>
            </p:cNvPr>
            <p:cNvCxnSpPr/>
            <p:nvPr/>
          </p:nvCxnSpPr>
          <p:spPr>
            <a:xfrm>
              <a:off x="2436325" y="2468195"/>
              <a:ext cx="328857" cy="0"/>
            </a:xfrm>
            <a:prstGeom prst="straightConnector1">
              <a:avLst/>
            </a:prstGeom>
            <a:ln w="38100">
              <a:solidFill>
                <a:srgbClr val="274D47"/>
              </a:solidFill>
              <a:tailEnd type="triangle"/>
            </a:ln>
          </p:spPr>
          <p:style>
            <a:lnRef idx="1">
              <a:schemeClr val="accent1"/>
            </a:lnRef>
            <a:fillRef idx="0">
              <a:schemeClr val="accent1"/>
            </a:fillRef>
            <a:effectRef idx="0">
              <a:schemeClr val="accent1"/>
            </a:effectRef>
            <a:fontRef idx="minor">
              <a:schemeClr val="tx1"/>
            </a:fontRef>
          </p:style>
        </p:cxnSp>
        <p:pic>
          <p:nvPicPr>
            <p:cNvPr id="124" name="Graphic 123" descr="Database with solid fill">
              <a:extLst>
                <a:ext uri="{FF2B5EF4-FFF2-40B4-BE49-F238E27FC236}">
                  <a16:creationId xmlns:a16="http://schemas.microsoft.com/office/drawing/2014/main" id="{53D2BBB0-597A-C2EE-FFE9-2315E47A03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3526" y="1408428"/>
              <a:ext cx="405866" cy="405866"/>
            </a:xfrm>
            <a:prstGeom prst="rect">
              <a:avLst/>
            </a:prstGeom>
          </p:spPr>
        </p:pic>
      </p:grpSp>
      <p:sp>
        <p:nvSpPr>
          <p:cNvPr id="27" name="TextBox 26">
            <a:extLst>
              <a:ext uri="{FF2B5EF4-FFF2-40B4-BE49-F238E27FC236}">
                <a16:creationId xmlns:a16="http://schemas.microsoft.com/office/drawing/2014/main" id="{9FCF3936-8B56-DBCF-6BE6-9F72DAEC9C92}"/>
              </a:ext>
            </a:extLst>
          </p:cNvPr>
          <p:cNvSpPr txBox="1"/>
          <p:nvPr/>
        </p:nvSpPr>
        <p:spPr>
          <a:xfrm>
            <a:off x="353401" y="5646410"/>
            <a:ext cx="11485198" cy="1200329"/>
          </a:xfrm>
          <a:prstGeom prst="rect">
            <a:avLst/>
          </a:prstGeom>
          <a:noFill/>
        </p:spPr>
        <p:txBody>
          <a:bodyPr wrap="square">
            <a:spAutoFit/>
          </a:bodyPr>
          <a:lstStyle/>
          <a:p>
            <a:r>
              <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rPr>
              <a:t>The</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model is based on 1D CNN and multi-head attention mechanisms, which are well-suited for capturing both short and long-term dependencies among the various segments of the </a:t>
            </a:r>
            <a:r>
              <a:rPr lang="en-GB" sz="2400" b="0" i="0" dirty="0" err="1">
                <a:solidFill>
                  <a:srgbClr val="374151"/>
                </a:solidFill>
                <a:effectLst/>
                <a:latin typeface="Tahoma" panose="020B0604030504040204" pitchFamily="34" charset="0"/>
                <a:ea typeface="Tahoma" panose="020B0604030504040204" pitchFamily="34" charset="0"/>
                <a:cs typeface="Tahoma" panose="020B0604030504040204" pitchFamily="34" charset="0"/>
              </a:rPr>
              <a:t>fetal</a:t>
            </a:r>
            <a:r>
              <a:rPr lang="en-GB" sz="2400" b="0" i="0" dirty="0">
                <a:solidFill>
                  <a:srgbClr val="374151"/>
                </a:solidFill>
                <a:effectLst/>
                <a:latin typeface="Tahoma" panose="020B0604030504040204" pitchFamily="34" charset="0"/>
                <a:ea typeface="Tahoma" panose="020B0604030504040204" pitchFamily="34" charset="0"/>
                <a:cs typeface="Tahoma" panose="020B0604030504040204" pitchFamily="34" charset="0"/>
              </a:rPr>
              <a:t> heart rate (FHR) data.</a:t>
            </a:r>
            <a:endParaRPr lang="en-GB" sz="2400" dirty="0">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F5482D09-7C3A-406B-903E-3D83B67D7A71}"/>
              </a:ext>
            </a:extLst>
          </p:cNvPr>
          <p:cNvGrpSpPr/>
          <p:nvPr/>
        </p:nvGrpSpPr>
        <p:grpSpPr>
          <a:xfrm>
            <a:off x="5212681" y="786809"/>
            <a:ext cx="6979319" cy="4707413"/>
            <a:chOff x="5212681" y="786809"/>
            <a:chExt cx="6979319" cy="4707413"/>
          </a:xfrm>
        </p:grpSpPr>
        <p:grpSp>
          <p:nvGrpSpPr>
            <p:cNvPr id="134" name="Group 133">
              <a:extLst>
                <a:ext uri="{FF2B5EF4-FFF2-40B4-BE49-F238E27FC236}">
                  <a16:creationId xmlns:a16="http://schemas.microsoft.com/office/drawing/2014/main" id="{BF09C89C-D9B5-DE20-5DAA-D0911EB4BA5E}"/>
                </a:ext>
              </a:extLst>
            </p:cNvPr>
            <p:cNvGrpSpPr/>
            <p:nvPr/>
          </p:nvGrpSpPr>
          <p:grpSpPr>
            <a:xfrm>
              <a:off x="10136915" y="3884261"/>
              <a:ext cx="2055085" cy="1099839"/>
              <a:chOff x="10136915" y="3884261"/>
              <a:chExt cx="2055085" cy="1099839"/>
            </a:xfrm>
          </p:grpSpPr>
          <p:grpSp>
            <p:nvGrpSpPr>
              <p:cNvPr id="62" name="Group 61">
                <a:extLst>
                  <a:ext uri="{FF2B5EF4-FFF2-40B4-BE49-F238E27FC236}">
                    <a16:creationId xmlns:a16="http://schemas.microsoft.com/office/drawing/2014/main" id="{D7D80061-AA74-166C-26E9-798BEAA75E2E}"/>
                  </a:ext>
                </a:extLst>
              </p:cNvPr>
              <p:cNvGrpSpPr/>
              <p:nvPr/>
            </p:nvGrpSpPr>
            <p:grpSpPr>
              <a:xfrm>
                <a:off x="10228480" y="4715660"/>
                <a:ext cx="1206791" cy="268440"/>
                <a:chOff x="21126220" y="14666144"/>
                <a:chExt cx="4168345" cy="987515"/>
              </a:xfrm>
            </p:grpSpPr>
            <p:pic>
              <p:nvPicPr>
                <p:cNvPr id="69" name="Graphic 68" descr="Badge Cross with solid fill">
                  <a:extLst>
                    <a:ext uri="{FF2B5EF4-FFF2-40B4-BE49-F238E27FC236}">
                      <a16:creationId xmlns:a16="http://schemas.microsoft.com/office/drawing/2014/main" id="{9ACA5B71-7323-2705-8D4B-BE0BD7B5CE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454118" flipH="1">
                  <a:off x="21126220" y="14666144"/>
                  <a:ext cx="925695" cy="987515"/>
                </a:xfrm>
                <a:prstGeom prst="rect">
                  <a:avLst/>
                </a:prstGeom>
              </p:spPr>
            </p:pic>
            <p:sp>
              <p:nvSpPr>
                <p:cNvPr id="70" name="TextBox 69">
                  <a:extLst>
                    <a:ext uri="{FF2B5EF4-FFF2-40B4-BE49-F238E27FC236}">
                      <a16:creationId xmlns:a16="http://schemas.microsoft.com/office/drawing/2014/main" id="{B430F695-D511-D084-3E03-E52BBC1810F4}"/>
                    </a:ext>
                  </a:extLst>
                </p:cNvPr>
                <p:cNvSpPr txBox="1"/>
                <p:nvPr/>
              </p:nvSpPr>
              <p:spPr>
                <a:xfrm>
                  <a:off x="22108206" y="14706757"/>
                  <a:ext cx="3186359" cy="934085"/>
                </a:xfrm>
                <a:prstGeom prst="rect">
                  <a:avLst/>
                </a:prstGeom>
                <a:noFill/>
                <a:ln w="28575">
                  <a:noFill/>
                </a:ln>
              </p:spPr>
              <p:txBody>
                <a:bodyPr wrap="square">
                  <a:spAutoFit/>
                </a:bodyPr>
                <a:lstStyle/>
                <a:p>
                  <a:r>
                    <a:rPr lang="en-GB" sz="1050" b="1" dirty="0">
                      <a:solidFill>
                        <a:schemeClr val="tx1">
                          <a:lumMod val="95000"/>
                          <a:lumOff val="5000"/>
                        </a:schemeClr>
                      </a:solidFill>
                    </a:rPr>
                    <a:t>—   Add</a:t>
                  </a:r>
                  <a:endParaRPr lang="en-GB" sz="1050" dirty="0">
                    <a:solidFill>
                      <a:schemeClr val="tx1">
                        <a:lumMod val="95000"/>
                        <a:lumOff val="5000"/>
                      </a:schemeClr>
                    </a:solidFill>
                  </a:endParaRPr>
                </a:p>
              </p:txBody>
            </p:sp>
          </p:grpSp>
          <p:sp>
            <p:nvSpPr>
              <p:cNvPr id="133" name="TextBox 132">
                <a:extLst>
                  <a:ext uri="{FF2B5EF4-FFF2-40B4-BE49-F238E27FC236}">
                    <a16:creationId xmlns:a16="http://schemas.microsoft.com/office/drawing/2014/main" id="{651A4333-7DF2-96A9-52F9-D915423746C3}"/>
                  </a:ext>
                </a:extLst>
              </p:cNvPr>
              <p:cNvSpPr txBox="1"/>
              <p:nvPr/>
            </p:nvSpPr>
            <p:spPr>
              <a:xfrm>
                <a:off x="10136915" y="3884261"/>
                <a:ext cx="2055085" cy="824265"/>
              </a:xfrm>
              <a:prstGeom prst="rect">
                <a:avLst/>
              </a:prstGeom>
              <a:noFill/>
            </p:spPr>
            <p:txBody>
              <a:bodyPr wrap="square">
                <a:spAutoFit/>
              </a:bodyPr>
              <a:lstStyle/>
              <a:p>
                <a:pPr>
                  <a:lnSpc>
                    <a:spcPct val="150000"/>
                  </a:lnSpc>
                </a:pPr>
                <a:r>
                  <a:rPr lang="en-GB" sz="1100" b="1" dirty="0"/>
                  <a:t>FC — Fully connected layer</a:t>
                </a:r>
              </a:p>
              <a:p>
                <a:pPr>
                  <a:lnSpc>
                    <a:spcPct val="150000"/>
                  </a:lnSpc>
                </a:pPr>
                <a:r>
                  <a:rPr lang="en-GB" sz="1100" b="1" dirty="0"/>
                  <a:t>BN — Batch normalisation</a:t>
                </a:r>
              </a:p>
              <a:p>
                <a:pPr>
                  <a:lnSpc>
                    <a:spcPct val="150000"/>
                  </a:lnSpc>
                </a:pPr>
                <a:r>
                  <a:rPr lang="en-GB" sz="1100" b="1" dirty="0"/>
                  <a:t>MHA – Multi-head attention</a:t>
                </a:r>
                <a:endParaRPr lang="en-GB" sz="1100" dirty="0"/>
              </a:p>
            </p:txBody>
          </p:sp>
        </p:grpSp>
        <p:grpSp>
          <p:nvGrpSpPr>
            <p:cNvPr id="11" name="Group 10">
              <a:extLst>
                <a:ext uri="{FF2B5EF4-FFF2-40B4-BE49-F238E27FC236}">
                  <a16:creationId xmlns:a16="http://schemas.microsoft.com/office/drawing/2014/main" id="{6A976016-3F0D-404E-9EDB-81B92F4E58DB}"/>
                </a:ext>
              </a:extLst>
            </p:cNvPr>
            <p:cNvGrpSpPr/>
            <p:nvPr/>
          </p:nvGrpSpPr>
          <p:grpSpPr>
            <a:xfrm>
              <a:off x="5212681" y="786809"/>
              <a:ext cx="6459069" cy="4707413"/>
              <a:chOff x="5212681" y="786809"/>
              <a:chExt cx="6459069" cy="4707413"/>
            </a:xfrm>
          </p:grpSpPr>
          <p:cxnSp>
            <p:nvCxnSpPr>
              <p:cNvPr id="4" name="Straight Arrow Connector 3">
                <a:extLst>
                  <a:ext uri="{FF2B5EF4-FFF2-40B4-BE49-F238E27FC236}">
                    <a16:creationId xmlns:a16="http://schemas.microsoft.com/office/drawing/2014/main" id="{F9F27CB0-D8D9-85CE-9BB2-3D6FBBCE3294}"/>
                  </a:ext>
                </a:extLst>
              </p:cNvPr>
              <p:cNvCxnSpPr>
                <a:cxnSpLocks/>
                <a:stCxn id="21" idx="3"/>
              </p:cNvCxnSpPr>
              <p:nvPr/>
            </p:nvCxnSpPr>
            <p:spPr>
              <a:xfrm flipV="1">
                <a:off x="9116436" y="4100020"/>
                <a:ext cx="0" cy="222909"/>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9EACEB3-4873-F90E-2AB3-EF11255ADB3C}"/>
                  </a:ext>
                </a:extLst>
              </p:cNvPr>
              <p:cNvCxnSpPr>
                <a:cxnSpLocks/>
              </p:cNvCxnSpPr>
              <p:nvPr/>
            </p:nvCxnSpPr>
            <p:spPr>
              <a:xfrm rot="10800000">
                <a:off x="8517036" y="1557534"/>
                <a:ext cx="0" cy="213066"/>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7D4FA65A-1ED7-1163-15B8-E7B3F8CF361A}"/>
                  </a:ext>
                </a:extLst>
              </p:cNvPr>
              <p:cNvCxnSpPr>
                <a:cxnSpLocks/>
              </p:cNvCxnSpPr>
              <p:nvPr/>
            </p:nvCxnSpPr>
            <p:spPr>
              <a:xfrm rot="16200000">
                <a:off x="5165618" y="3080047"/>
                <a:ext cx="2088117" cy="102983"/>
              </a:xfrm>
              <a:prstGeom prst="bentConnector4">
                <a:avLst>
                  <a:gd name="adj1" fmla="val -97"/>
                  <a:gd name="adj2" fmla="val 782933"/>
                </a:avLst>
              </a:prstGeom>
              <a:ln w="28575">
                <a:gradFill flip="none" rotWithShape="1">
                  <a:gsLst>
                    <a:gs pos="2000">
                      <a:srgbClr val="CDF2F4"/>
                    </a:gs>
                    <a:gs pos="81000">
                      <a:srgbClr val="1277AA"/>
                    </a:gs>
                    <a:gs pos="52000">
                      <a:srgbClr val="2DC8FF">
                        <a:lumMod val="90000"/>
                        <a:lumOff val="10000"/>
                      </a:srgbClr>
                    </a:gs>
                    <a:gs pos="100000">
                      <a:srgbClr val="245D90"/>
                    </a:gs>
                  </a:gsLst>
                  <a:path path="circle">
                    <a:fillToRect r="100000" b="100000"/>
                  </a:path>
                  <a:tileRect l="-100000" t="-100000"/>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01D1AD9-FFE2-F830-77D5-B1BDF47DF1C4}"/>
                  </a:ext>
                </a:extLst>
              </p:cNvPr>
              <p:cNvCxnSpPr>
                <a:cxnSpLocks/>
              </p:cNvCxnSpPr>
              <p:nvPr/>
            </p:nvCxnSpPr>
            <p:spPr>
              <a:xfrm rot="5400000" flipH="1">
                <a:off x="9019077" y="3306570"/>
                <a:ext cx="171906" cy="0"/>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3916D13-8F60-746F-272C-D771B148424D}"/>
                  </a:ext>
                </a:extLst>
              </p:cNvPr>
              <p:cNvSpPr/>
              <p:nvPr/>
            </p:nvSpPr>
            <p:spPr>
              <a:xfrm rot="5400000" flipH="1">
                <a:off x="8986097" y="4249929"/>
                <a:ext cx="260678" cy="1018069"/>
              </a:xfrm>
              <a:prstGeom prst="roundRect">
                <a:avLst/>
              </a:prstGeom>
              <a:solidFill>
                <a:srgbClr val="E8889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MHA</a:t>
                </a:r>
              </a:p>
            </p:txBody>
          </p:sp>
          <p:sp>
            <p:nvSpPr>
              <p:cNvPr id="9" name="Rectangle: Rounded Corners 8">
                <a:extLst>
                  <a:ext uri="{FF2B5EF4-FFF2-40B4-BE49-F238E27FC236}">
                    <a16:creationId xmlns:a16="http://schemas.microsoft.com/office/drawing/2014/main" id="{6124D464-33BC-903D-2853-B3010CA3D57B}"/>
                  </a:ext>
                </a:extLst>
              </p:cNvPr>
              <p:cNvSpPr/>
              <p:nvPr/>
            </p:nvSpPr>
            <p:spPr>
              <a:xfrm rot="5400000" flipH="1">
                <a:off x="8991136" y="3008144"/>
                <a:ext cx="250598" cy="1018068"/>
              </a:xfrm>
              <a:prstGeom prst="roundRect">
                <a:avLst/>
              </a:prstGeom>
              <a:solidFill>
                <a:srgbClr val="89AF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Avg pooling</a:t>
                </a:r>
              </a:p>
            </p:txBody>
          </p:sp>
          <p:sp>
            <p:nvSpPr>
              <p:cNvPr id="10" name="Rectangle: Rounded Corners 9">
                <a:extLst>
                  <a:ext uri="{FF2B5EF4-FFF2-40B4-BE49-F238E27FC236}">
                    <a16:creationId xmlns:a16="http://schemas.microsoft.com/office/drawing/2014/main" id="{291BFF31-9316-17CF-0178-2009774D3878}"/>
                  </a:ext>
                </a:extLst>
              </p:cNvPr>
              <p:cNvSpPr/>
              <p:nvPr/>
            </p:nvSpPr>
            <p:spPr>
              <a:xfrm rot="5400000" flipH="1">
                <a:off x="8378729" y="1405651"/>
                <a:ext cx="270780" cy="995219"/>
              </a:xfrm>
              <a:prstGeom prst="roundRect">
                <a:avLst/>
              </a:prstGeom>
              <a:solidFill>
                <a:schemeClr val="accent5">
                  <a:lumMod val="40000"/>
                  <a:lumOff val="6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Linear</a:t>
                </a:r>
              </a:p>
            </p:txBody>
          </p:sp>
          <p:grpSp>
            <p:nvGrpSpPr>
              <p:cNvPr id="13" name="Group 12">
                <a:extLst>
                  <a:ext uri="{FF2B5EF4-FFF2-40B4-BE49-F238E27FC236}">
                    <a16:creationId xmlns:a16="http://schemas.microsoft.com/office/drawing/2014/main" id="{5361FB4E-2DF1-37C6-4A2F-09BA4614DD2D}"/>
                  </a:ext>
                </a:extLst>
              </p:cNvPr>
              <p:cNvGrpSpPr/>
              <p:nvPr/>
            </p:nvGrpSpPr>
            <p:grpSpPr>
              <a:xfrm rot="5400000" flipH="1">
                <a:off x="8974908" y="2204321"/>
                <a:ext cx="258656" cy="1199267"/>
                <a:chOff x="20989521" y="5588428"/>
                <a:chExt cx="902754" cy="3069318"/>
              </a:xfrm>
            </p:grpSpPr>
            <p:cxnSp>
              <p:nvCxnSpPr>
                <p:cNvPr id="82" name="Connector: Elbow 81">
                  <a:extLst>
                    <a:ext uri="{FF2B5EF4-FFF2-40B4-BE49-F238E27FC236}">
                      <a16:creationId xmlns:a16="http://schemas.microsoft.com/office/drawing/2014/main" id="{655387C2-60A8-6C63-8926-1E916DCCEB55}"/>
                    </a:ext>
                  </a:extLst>
                </p:cNvPr>
                <p:cNvCxnSpPr>
                  <a:cxnSpLocks/>
                </p:cNvCxnSpPr>
                <p:nvPr/>
              </p:nvCxnSpPr>
              <p:spPr>
                <a:xfrm>
                  <a:off x="21017644" y="7150056"/>
                  <a:ext cx="874631" cy="1507690"/>
                </a:xfrm>
                <a:prstGeom prst="bentConnector3">
                  <a:avLst>
                    <a:gd name="adj1" fmla="val 23765"/>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C378C377-4EB3-D179-CF79-1BF455BCA054}"/>
                    </a:ext>
                  </a:extLst>
                </p:cNvPr>
                <p:cNvCxnSpPr>
                  <a:cxnSpLocks/>
                </p:cNvCxnSpPr>
                <p:nvPr/>
              </p:nvCxnSpPr>
              <p:spPr>
                <a:xfrm flipV="1">
                  <a:off x="20989521" y="5588428"/>
                  <a:ext cx="898973" cy="1559944"/>
                </a:xfrm>
                <a:prstGeom prst="bentConnector3">
                  <a:avLst>
                    <a:gd name="adj1" fmla="val 26296"/>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F25BDF77-5FA0-ECFA-6DDB-33DBD9210AC4}"/>
                  </a:ext>
                </a:extLst>
              </p:cNvPr>
              <p:cNvSpPr/>
              <p:nvPr/>
            </p:nvSpPr>
            <p:spPr>
              <a:xfrm rot="5400000" flipH="1">
                <a:off x="9554886" y="2030503"/>
                <a:ext cx="289250" cy="998917"/>
              </a:xfrm>
              <a:prstGeom prst="round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block</a:t>
                </a:r>
              </a:p>
            </p:txBody>
          </p:sp>
          <p:grpSp>
            <p:nvGrpSpPr>
              <p:cNvPr id="17" name="Group 16">
                <a:extLst>
                  <a:ext uri="{FF2B5EF4-FFF2-40B4-BE49-F238E27FC236}">
                    <a16:creationId xmlns:a16="http://schemas.microsoft.com/office/drawing/2014/main" id="{A6B05A3C-1D9F-F6B9-3C80-C0AA29E3CF7E}"/>
                  </a:ext>
                </a:extLst>
              </p:cNvPr>
              <p:cNvGrpSpPr/>
              <p:nvPr/>
            </p:nvGrpSpPr>
            <p:grpSpPr>
              <a:xfrm>
                <a:off x="9425767" y="1135881"/>
                <a:ext cx="556339" cy="418441"/>
                <a:chOff x="17457099" y="4551794"/>
                <a:chExt cx="2572210" cy="2011143"/>
              </a:xfrm>
            </p:grpSpPr>
            <p:sp>
              <p:nvSpPr>
                <p:cNvPr id="80" name="Oval 79">
                  <a:extLst>
                    <a:ext uri="{FF2B5EF4-FFF2-40B4-BE49-F238E27FC236}">
                      <a16:creationId xmlns:a16="http://schemas.microsoft.com/office/drawing/2014/main" id="{A1403092-73CD-9F00-1F26-2E8D70BEE417}"/>
                    </a:ext>
                  </a:extLst>
                </p:cNvPr>
                <p:cNvSpPr/>
                <p:nvPr/>
              </p:nvSpPr>
              <p:spPr>
                <a:xfrm rot="5400000" flipH="1">
                  <a:off x="17737633" y="4460185"/>
                  <a:ext cx="2011143" cy="2194362"/>
                </a:xfrm>
                <a:prstGeom prst="ellipse">
                  <a:avLst/>
                </a:prstGeom>
                <a:solidFill>
                  <a:schemeClr val="accent6">
                    <a:lumMod val="60000"/>
                    <a:lumOff val="40000"/>
                    <a:alpha val="51765"/>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b="1" dirty="0">
                    <a:solidFill>
                      <a:schemeClr val="tx1">
                        <a:lumMod val="95000"/>
                        <a:lumOff val="5000"/>
                      </a:schemeClr>
                    </a:solidFill>
                  </a:endParaRPr>
                </a:p>
              </p:txBody>
            </p:sp>
            <p:sp>
              <p:nvSpPr>
                <p:cNvPr id="81" name="TextBox 80">
                  <a:extLst>
                    <a:ext uri="{FF2B5EF4-FFF2-40B4-BE49-F238E27FC236}">
                      <a16:creationId xmlns:a16="http://schemas.microsoft.com/office/drawing/2014/main" id="{6139E881-F422-0489-67FE-2E150E81FC01}"/>
                    </a:ext>
                  </a:extLst>
                </p:cNvPr>
                <p:cNvSpPr txBox="1"/>
                <p:nvPr/>
              </p:nvSpPr>
              <p:spPr>
                <a:xfrm>
                  <a:off x="17457099" y="4888084"/>
                  <a:ext cx="2572210" cy="1479261"/>
                </a:xfrm>
                <a:prstGeom prst="rect">
                  <a:avLst/>
                </a:prstGeom>
                <a:noFill/>
                <a:ln w="28575">
                  <a:noFill/>
                </a:ln>
              </p:spPr>
              <p:txBody>
                <a:bodyPr wrap="square">
                  <a:spAutoFit/>
                </a:bodyPr>
                <a:lstStyle/>
                <a:p>
                  <a:pPr algn="ctr"/>
                  <a:r>
                    <a:rPr lang="en-GB" sz="700" b="1" dirty="0">
                      <a:solidFill>
                        <a:schemeClr val="tx1">
                          <a:lumMod val="95000"/>
                          <a:lumOff val="5000"/>
                        </a:schemeClr>
                      </a:solidFill>
                    </a:rPr>
                    <a:t>At risk/ Healthy</a:t>
                  </a:r>
                </a:p>
              </p:txBody>
            </p:sp>
          </p:grpSp>
          <p:grpSp>
            <p:nvGrpSpPr>
              <p:cNvPr id="20" name="Group 19">
                <a:extLst>
                  <a:ext uri="{FF2B5EF4-FFF2-40B4-BE49-F238E27FC236}">
                    <a16:creationId xmlns:a16="http://schemas.microsoft.com/office/drawing/2014/main" id="{D522547F-8993-C790-809B-B64C528581E1}"/>
                  </a:ext>
                </a:extLst>
              </p:cNvPr>
              <p:cNvGrpSpPr/>
              <p:nvPr/>
            </p:nvGrpSpPr>
            <p:grpSpPr>
              <a:xfrm>
                <a:off x="8266836" y="1114131"/>
                <a:ext cx="482923" cy="437029"/>
                <a:chOff x="11647753" y="3719985"/>
                <a:chExt cx="2194362" cy="2049118"/>
              </a:xfrm>
            </p:grpSpPr>
            <p:sp>
              <p:nvSpPr>
                <p:cNvPr id="78" name="Oval 77">
                  <a:extLst>
                    <a:ext uri="{FF2B5EF4-FFF2-40B4-BE49-F238E27FC236}">
                      <a16:creationId xmlns:a16="http://schemas.microsoft.com/office/drawing/2014/main" id="{966B6A9D-BCE3-41C6-F485-55E87B71CAC3}"/>
                    </a:ext>
                  </a:extLst>
                </p:cNvPr>
                <p:cNvSpPr/>
                <p:nvPr/>
              </p:nvSpPr>
              <p:spPr>
                <a:xfrm rot="5400000" flipH="1">
                  <a:off x="11720375" y="3647363"/>
                  <a:ext cx="2049118" cy="2194362"/>
                </a:xfrm>
                <a:prstGeom prst="ellipse">
                  <a:avLst/>
                </a:prstGeom>
                <a:solidFill>
                  <a:schemeClr val="bg1">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b="1" dirty="0">
                    <a:solidFill>
                      <a:schemeClr val="tx1">
                        <a:lumMod val="95000"/>
                        <a:lumOff val="5000"/>
                      </a:schemeClr>
                    </a:solidFill>
                  </a:endParaRPr>
                </a:p>
              </p:txBody>
            </p:sp>
            <p:sp>
              <p:nvSpPr>
                <p:cNvPr id="79" name="TextBox 78">
                  <a:extLst>
                    <a:ext uri="{FF2B5EF4-FFF2-40B4-BE49-F238E27FC236}">
                      <a16:creationId xmlns:a16="http://schemas.microsoft.com/office/drawing/2014/main" id="{938F4758-E035-C2F1-5A6D-B38ED705CD11}"/>
                    </a:ext>
                  </a:extLst>
                </p:cNvPr>
                <p:cNvSpPr txBox="1"/>
                <p:nvPr/>
              </p:nvSpPr>
              <p:spPr>
                <a:xfrm flipH="1">
                  <a:off x="11798493" y="4016726"/>
                  <a:ext cx="2006090" cy="1443088"/>
                </a:xfrm>
                <a:prstGeom prst="rect">
                  <a:avLst/>
                </a:prstGeom>
                <a:noFill/>
                <a:ln w="28575">
                  <a:noFill/>
                </a:ln>
              </p:spPr>
              <p:txBody>
                <a:bodyPr wrap="square">
                  <a:spAutoFit/>
                </a:bodyPr>
                <a:lstStyle/>
                <a:p>
                  <a:pPr algn="ctr"/>
                  <a:r>
                    <a:rPr lang="en-GB" sz="700" b="1" dirty="0">
                      <a:solidFill>
                        <a:schemeClr val="tx1">
                          <a:lumMod val="95000"/>
                          <a:lumOff val="5000"/>
                        </a:schemeClr>
                      </a:solidFill>
                    </a:rPr>
                    <a:t>Birth time</a:t>
                  </a:r>
                </a:p>
              </p:txBody>
            </p:sp>
          </p:grpSp>
          <p:sp>
            <p:nvSpPr>
              <p:cNvPr id="21" name="Rectangle: Rounded Corners 20">
                <a:extLst>
                  <a:ext uri="{FF2B5EF4-FFF2-40B4-BE49-F238E27FC236}">
                    <a16:creationId xmlns:a16="http://schemas.microsoft.com/office/drawing/2014/main" id="{315821B9-F604-D87A-7EA5-532FFE163509}"/>
                  </a:ext>
                </a:extLst>
              </p:cNvPr>
              <p:cNvSpPr/>
              <p:nvPr/>
            </p:nvSpPr>
            <p:spPr>
              <a:xfrm rot="5400000" flipH="1">
                <a:off x="8984330" y="3946000"/>
                <a:ext cx="264212" cy="1018069"/>
              </a:xfrm>
              <a:prstGeom prst="roundRect">
                <a:avLst/>
              </a:prstGeom>
              <a:solidFill>
                <a:srgbClr val="AB7B98">
                  <a:alpha val="74000"/>
                </a:srgbClr>
              </a:solidFill>
              <a:ln w="28575">
                <a:solidFill>
                  <a:srgbClr val="AB7B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Drop out</a:t>
                </a:r>
              </a:p>
            </p:txBody>
          </p:sp>
          <p:sp>
            <p:nvSpPr>
              <p:cNvPr id="22" name="Rectangle: Rounded Corners 21">
                <a:extLst>
                  <a:ext uri="{FF2B5EF4-FFF2-40B4-BE49-F238E27FC236}">
                    <a16:creationId xmlns:a16="http://schemas.microsoft.com/office/drawing/2014/main" id="{38179647-7192-2C7C-5D28-9210B260314C}"/>
                  </a:ext>
                </a:extLst>
              </p:cNvPr>
              <p:cNvSpPr/>
              <p:nvPr/>
            </p:nvSpPr>
            <p:spPr>
              <a:xfrm rot="5400000" flipH="1">
                <a:off x="8414806" y="3775966"/>
                <a:ext cx="1328099" cy="1386766"/>
              </a:xfrm>
              <a:prstGeom prst="round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lumMod val="95000"/>
                      <a:lumOff val="5000"/>
                    </a:schemeClr>
                  </a:solidFill>
                </a:endParaRPr>
              </a:p>
            </p:txBody>
          </p:sp>
          <p:cxnSp>
            <p:nvCxnSpPr>
              <p:cNvPr id="23" name="Straight Arrow Connector 22">
                <a:extLst>
                  <a:ext uri="{FF2B5EF4-FFF2-40B4-BE49-F238E27FC236}">
                    <a16:creationId xmlns:a16="http://schemas.microsoft.com/office/drawing/2014/main" id="{52303A54-DDC1-0432-BCB9-DB320C0DFFFE}"/>
                  </a:ext>
                </a:extLst>
              </p:cNvPr>
              <p:cNvCxnSpPr>
                <a:cxnSpLocks/>
              </p:cNvCxnSpPr>
              <p:nvPr/>
            </p:nvCxnSpPr>
            <p:spPr>
              <a:xfrm flipH="1" flipV="1">
                <a:off x="9112294" y="3647449"/>
                <a:ext cx="3826" cy="213287"/>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69250F6-7888-32C6-5F4B-70EDE18A8ED3}"/>
                  </a:ext>
                </a:extLst>
              </p:cNvPr>
              <p:cNvCxnSpPr>
                <a:cxnSpLocks/>
              </p:cNvCxnSpPr>
              <p:nvPr/>
            </p:nvCxnSpPr>
            <p:spPr>
              <a:xfrm rot="5400000" flipH="1">
                <a:off x="8514741" y="4467435"/>
                <a:ext cx="1080739" cy="120431"/>
              </a:xfrm>
              <a:prstGeom prst="bentConnector4">
                <a:avLst>
                  <a:gd name="adj1" fmla="val 976"/>
                  <a:gd name="adj2" fmla="val 491499"/>
                </a:avLst>
              </a:prstGeom>
              <a:ln w="28575">
                <a:gradFill flip="none" rotWithShape="1">
                  <a:gsLst>
                    <a:gs pos="2000">
                      <a:srgbClr val="CDF2F4"/>
                    </a:gs>
                    <a:gs pos="81000">
                      <a:srgbClr val="1277AA"/>
                    </a:gs>
                    <a:gs pos="52000">
                      <a:srgbClr val="2DC8FF">
                        <a:lumMod val="90000"/>
                        <a:lumOff val="10000"/>
                      </a:srgbClr>
                    </a:gs>
                    <a:gs pos="100000">
                      <a:srgbClr val="245D90"/>
                    </a:gs>
                  </a:gsLst>
                  <a:path path="circle">
                    <a:fillToRect r="100000" b="100000"/>
                  </a:path>
                  <a:tileRect l="-100000" t="-100000"/>
                </a:gradFill>
                <a:tailEnd type="stealth"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A9EF72-77C2-2FB1-D9D4-672E8416FF13}"/>
                  </a:ext>
                </a:extLst>
              </p:cNvPr>
              <p:cNvSpPr txBox="1"/>
              <p:nvPr/>
            </p:nvSpPr>
            <p:spPr>
              <a:xfrm rot="16200000" flipH="1">
                <a:off x="8043380" y="4181384"/>
                <a:ext cx="513261" cy="252363"/>
              </a:xfrm>
              <a:prstGeom prst="rect">
                <a:avLst/>
              </a:prstGeom>
              <a:noFill/>
              <a:ln w="28575">
                <a:noFill/>
              </a:ln>
            </p:spPr>
            <p:txBody>
              <a:bodyPr wrap="square" rtlCol="0">
                <a:spAutoFit/>
              </a:bodyPr>
              <a:lstStyle/>
              <a:p>
                <a:r>
                  <a:rPr lang="en-GB" sz="1050" b="1" dirty="0">
                    <a:solidFill>
                      <a:schemeClr val="tx1">
                        <a:lumMod val="95000"/>
                        <a:lumOff val="5000"/>
                      </a:schemeClr>
                    </a:solidFill>
                  </a:rPr>
                  <a:t>2x</a:t>
                </a:r>
              </a:p>
            </p:txBody>
          </p:sp>
          <p:sp>
            <p:nvSpPr>
              <p:cNvPr id="26" name="Rectangle: Rounded Corners 25">
                <a:extLst>
                  <a:ext uri="{FF2B5EF4-FFF2-40B4-BE49-F238E27FC236}">
                    <a16:creationId xmlns:a16="http://schemas.microsoft.com/office/drawing/2014/main" id="{7498839C-D78E-A56A-E87F-83D579CE28A0}"/>
                  </a:ext>
                </a:extLst>
              </p:cNvPr>
              <p:cNvSpPr/>
              <p:nvPr/>
            </p:nvSpPr>
            <p:spPr>
              <a:xfrm rot="5400000" flipH="1">
                <a:off x="8972206" y="2566656"/>
                <a:ext cx="287827" cy="1021078"/>
              </a:xfrm>
              <a:prstGeom prst="round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block </a:t>
                </a:r>
              </a:p>
            </p:txBody>
          </p:sp>
          <p:pic>
            <p:nvPicPr>
              <p:cNvPr id="28" name="Graphic 27" descr="Badge Cross with solid fill">
                <a:extLst>
                  <a:ext uri="{FF2B5EF4-FFF2-40B4-BE49-F238E27FC236}">
                    <a16:creationId xmlns:a16="http://schemas.microsoft.com/office/drawing/2014/main" id="{B8BC9F0B-75D7-4E38-C817-8CC87E3F1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454118" flipH="1">
                <a:off x="8964248" y="3830847"/>
                <a:ext cx="312316" cy="303520"/>
              </a:xfrm>
              <a:prstGeom prst="rect">
                <a:avLst/>
              </a:prstGeom>
            </p:spPr>
          </p:pic>
          <p:sp>
            <p:nvSpPr>
              <p:cNvPr id="29" name="TextBox 28">
                <a:extLst>
                  <a:ext uri="{FF2B5EF4-FFF2-40B4-BE49-F238E27FC236}">
                    <a16:creationId xmlns:a16="http://schemas.microsoft.com/office/drawing/2014/main" id="{A04FCB33-A6AA-0DAE-6751-6BA3EF333C42}"/>
                  </a:ext>
                </a:extLst>
              </p:cNvPr>
              <p:cNvSpPr txBox="1"/>
              <p:nvPr/>
            </p:nvSpPr>
            <p:spPr>
              <a:xfrm rot="10800000" flipH="1" flipV="1">
                <a:off x="10131844" y="5078724"/>
                <a:ext cx="830525" cy="415498"/>
              </a:xfrm>
              <a:prstGeom prst="rect">
                <a:avLst/>
              </a:prstGeom>
              <a:noFill/>
              <a:ln w="28575">
                <a:noFill/>
              </a:ln>
            </p:spPr>
            <p:txBody>
              <a:bodyPr wrap="square" rtlCol="0">
                <a:spAutoFit/>
              </a:bodyPr>
              <a:lstStyle/>
              <a:p>
                <a:r>
                  <a:rPr lang="en-GB" sz="1050" dirty="0"/>
                  <a:t>Positional encoding</a:t>
                </a:r>
              </a:p>
            </p:txBody>
          </p:sp>
          <p:sp>
            <p:nvSpPr>
              <p:cNvPr id="30" name="Rectangle: Rounded Corners 29">
                <a:extLst>
                  <a:ext uri="{FF2B5EF4-FFF2-40B4-BE49-F238E27FC236}">
                    <a16:creationId xmlns:a16="http://schemas.microsoft.com/office/drawing/2014/main" id="{F0C3514F-5203-DEC3-178A-AD04F23B7FA3}"/>
                  </a:ext>
                </a:extLst>
              </p:cNvPr>
              <p:cNvSpPr/>
              <p:nvPr/>
            </p:nvSpPr>
            <p:spPr>
              <a:xfrm rot="16200000">
                <a:off x="4820426" y="1853711"/>
                <a:ext cx="2890715" cy="1859116"/>
              </a:xfrm>
              <a:prstGeom prst="round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lumMod val="95000"/>
                      <a:lumOff val="5000"/>
                    </a:schemeClr>
                  </a:solidFill>
                </a:endParaRPr>
              </a:p>
            </p:txBody>
          </p:sp>
          <p:cxnSp>
            <p:nvCxnSpPr>
              <p:cNvPr id="32" name="Straight Arrow Connector 31">
                <a:extLst>
                  <a:ext uri="{FF2B5EF4-FFF2-40B4-BE49-F238E27FC236}">
                    <a16:creationId xmlns:a16="http://schemas.microsoft.com/office/drawing/2014/main" id="{659A05C8-B1CE-E77A-8BF9-DE14CBADA4BE}"/>
                  </a:ext>
                </a:extLst>
              </p:cNvPr>
              <p:cNvCxnSpPr>
                <a:cxnSpLocks/>
                <a:endCxn id="65" idx="1"/>
              </p:cNvCxnSpPr>
              <p:nvPr/>
            </p:nvCxnSpPr>
            <p:spPr>
              <a:xfrm flipV="1">
                <a:off x="6131828" y="1754427"/>
                <a:ext cx="0" cy="220954"/>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475BD13-60DF-D35A-C3E2-9229B5795026}"/>
                  </a:ext>
                </a:extLst>
              </p:cNvPr>
              <p:cNvCxnSpPr>
                <a:cxnSpLocks/>
                <a:stCxn id="43" idx="3"/>
              </p:cNvCxnSpPr>
              <p:nvPr/>
            </p:nvCxnSpPr>
            <p:spPr>
              <a:xfrm flipV="1">
                <a:off x="6146348" y="2218389"/>
                <a:ext cx="0" cy="259945"/>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93A9D2-A236-2502-65B7-D934EDFBE8AC}"/>
                  </a:ext>
                </a:extLst>
              </p:cNvPr>
              <p:cNvCxnSpPr>
                <a:cxnSpLocks/>
              </p:cNvCxnSpPr>
              <p:nvPr/>
            </p:nvCxnSpPr>
            <p:spPr>
              <a:xfrm rot="16200000">
                <a:off x="5980068" y="4138837"/>
                <a:ext cx="337455" cy="0"/>
              </a:xfrm>
              <a:prstGeom prst="straightConnector1">
                <a:avLst/>
              </a:prstGeom>
              <a:ln w="28575">
                <a:gradFill flip="none" rotWithShape="1">
                  <a:gsLst>
                    <a:gs pos="2000">
                      <a:srgbClr val="CDF2F4"/>
                    </a:gs>
                    <a:gs pos="81000">
                      <a:srgbClr val="1277AA"/>
                    </a:gs>
                    <a:gs pos="52000">
                      <a:srgbClr val="2DC8FF">
                        <a:lumMod val="90000"/>
                        <a:lumOff val="10000"/>
                      </a:srgbClr>
                    </a:gs>
                    <a:gs pos="100000">
                      <a:srgbClr val="245D90"/>
                    </a:gs>
                  </a:gsLst>
                  <a:path path="circle">
                    <a:fillToRect r="100000" b="100000"/>
                  </a:path>
                  <a:tileRect l="-100000" t="-100000"/>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DBCC996-6BB8-11F0-3F90-495E2441F71C}"/>
                  </a:ext>
                </a:extLst>
              </p:cNvPr>
              <p:cNvCxnSpPr>
                <a:cxnSpLocks/>
                <a:stCxn id="40" idx="3"/>
                <a:endCxn id="41" idx="1"/>
              </p:cNvCxnSpPr>
              <p:nvPr/>
            </p:nvCxnSpPr>
            <p:spPr>
              <a:xfrm flipH="1" flipV="1">
                <a:off x="6144331" y="3400732"/>
                <a:ext cx="2016" cy="259925"/>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DD5E0AC-E7B6-3EFA-395C-AD18C53AAE1D}"/>
                  </a:ext>
                </a:extLst>
              </p:cNvPr>
              <p:cNvSpPr txBox="1"/>
              <p:nvPr/>
            </p:nvSpPr>
            <p:spPr>
              <a:xfrm rot="16200000">
                <a:off x="7059535" y="1759314"/>
                <a:ext cx="455441" cy="252363"/>
              </a:xfrm>
              <a:prstGeom prst="rect">
                <a:avLst/>
              </a:prstGeom>
              <a:noFill/>
              <a:ln w="28575">
                <a:noFill/>
              </a:ln>
            </p:spPr>
            <p:txBody>
              <a:bodyPr wrap="square" rtlCol="0">
                <a:spAutoFit/>
              </a:bodyPr>
              <a:lstStyle/>
              <a:p>
                <a:r>
                  <a:rPr lang="en-GB" sz="1050" b="1" dirty="0">
                    <a:solidFill>
                      <a:schemeClr val="tx1">
                        <a:lumMod val="95000"/>
                        <a:lumOff val="5000"/>
                      </a:schemeClr>
                    </a:solidFill>
                  </a:rPr>
                  <a:t>3x</a:t>
                </a:r>
              </a:p>
            </p:txBody>
          </p:sp>
          <p:sp>
            <p:nvSpPr>
              <p:cNvPr id="37" name="Rectangle: Rounded Corners 36">
                <a:extLst>
                  <a:ext uri="{FF2B5EF4-FFF2-40B4-BE49-F238E27FC236}">
                    <a16:creationId xmlns:a16="http://schemas.microsoft.com/office/drawing/2014/main" id="{A693135D-697D-D8D7-81CC-5A3CE1EDAB10}"/>
                  </a:ext>
                </a:extLst>
              </p:cNvPr>
              <p:cNvSpPr/>
              <p:nvPr/>
            </p:nvSpPr>
            <p:spPr>
              <a:xfrm rot="5400000" flipH="1">
                <a:off x="6012466" y="4447133"/>
                <a:ext cx="282470" cy="1364836"/>
              </a:xfrm>
              <a:prstGeom prst="roundRect">
                <a:avLst/>
              </a:prstGeom>
              <a:ln w="28575">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050" b="1" dirty="0">
                    <a:solidFill>
                      <a:schemeClr val="tx1">
                        <a:lumMod val="95000"/>
                        <a:lumOff val="5000"/>
                      </a:schemeClr>
                    </a:solidFill>
                  </a:rPr>
                  <a:t>FHR input</a:t>
                </a:r>
              </a:p>
            </p:txBody>
          </p:sp>
          <p:sp>
            <p:nvSpPr>
              <p:cNvPr id="38" name="Rectangle: Rounded Corners 37">
                <a:extLst>
                  <a:ext uri="{FF2B5EF4-FFF2-40B4-BE49-F238E27FC236}">
                    <a16:creationId xmlns:a16="http://schemas.microsoft.com/office/drawing/2014/main" id="{E6F57DE5-6AF1-0654-9921-053434A69631}"/>
                  </a:ext>
                </a:extLst>
              </p:cNvPr>
              <p:cNvSpPr/>
              <p:nvPr/>
            </p:nvSpPr>
            <p:spPr>
              <a:xfrm rot="5400000" flipH="1">
                <a:off x="6023916" y="4107526"/>
                <a:ext cx="282470" cy="1364836"/>
              </a:xfrm>
              <a:prstGeom prst="roundRect">
                <a:avLst/>
              </a:prstGeom>
              <a:solidFill>
                <a:srgbClr val="7CEAE5">
                  <a:alpha val="75000"/>
                </a:srgbClr>
              </a:solidFill>
              <a:ln w="28575">
                <a:solidFill>
                  <a:srgbClr val="7CEAE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1D Conv block</a:t>
                </a:r>
              </a:p>
            </p:txBody>
          </p:sp>
          <p:sp>
            <p:nvSpPr>
              <p:cNvPr id="39" name="Rectangle: Rounded Corners 38">
                <a:extLst>
                  <a:ext uri="{FF2B5EF4-FFF2-40B4-BE49-F238E27FC236}">
                    <a16:creationId xmlns:a16="http://schemas.microsoft.com/office/drawing/2014/main" id="{C33F1766-4792-4C15-6253-55CEC76156B2}"/>
                  </a:ext>
                </a:extLst>
              </p:cNvPr>
              <p:cNvSpPr/>
              <p:nvPr/>
            </p:nvSpPr>
            <p:spPr>
              <a:xfrm rot="5400000" flipH="1">
                <a:off x="6036928" y="3789534"/>
                <a:ext cx="282470" cy="1364836"/>
              </a:xfrm>
              <a:prstGeom prst="roundRect">
                <a:avLst/>
              </a:prstGeom>
              <a:solidFill>
                <a:srgbClr val="7CEAE5">
                  <a:alpha val="75000"/>
                </a:srgbClr>
              </a:solidFill>
              <a:ln w="28575">
                <a:solidFill>
                  <a:srgbClr val="7CEAE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1D Conv block</a:t>
                </a:r>
              </a:p>
            </p:txBody>
          </p:sp>
          <p:sp>
            <p:nvSpPr>
              <p:cNvPr id="40" name="Rectangle: Rounded Corners 39">
                <a:extLst>
                  <a:ext uri="{FF2B5EF4-FFF2-40B4-BE49-F238E27FC236}">
                    <a16:creationId xmlns:a16="http://schemas.microsoft.com/office/drawing/2014/main" id="{53808E9D-9FF5-1C58-DACD-9CDFC244B8BD}"/>
                  </a:ext>
                </a:extLst>
              </p:cNvPr>
              <p:cNvSpPr/>
              <p:nvPr/>
            </p:nvSpPr>
            <p:spPr>
              <a:xfrm rot="5400000" flipH="1">
                <a:off x="6005112" y="3119474"/>
                <a:ext cx="282470" cy="1364836"/>
              </a:xfrm>
              <a:prstGeom prst="roundRect">
                <a:avLst/>
              </a:prstGeom>
              <a:solidFill>
                <a:srgbClr val="7CEAE5">
                  <a:alpha val="75000"/>
                </a:srgbClr>
              </a:solidFill>
              <a:ln w="28575">
                <a:solidFill>
                  <a:srgbClr val="7CEAE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1D Conv block</a:t>
                </a:r>
              </a:p>
            </p:txBody>
          </p:sp>
          <p:sp>
            <p:nvSpPr>
              <p:cNvPr id="41" name="Rectangle: Rounded Corners 40">
                <a:extLst>
                  <a:ext uri="{FF2B5EF4-FFF2-40B4-BE49-F238E27FC236}">
                    <a16:creationId xmlns:a16="http://schemas.microsoft.com/office/drawing/2014/main" id="{A716083D-9DC0-129E-2EE0-0A6338977217}"/>
                  </a:ext>
                </a:extLst>
              </p:cNvPr>
              <p:cNvSpPr/>
              <p:nvPr/>
            </p:nvSpPr>
            <p:spPr>
              <a:xfrm rot="5400000" flipH="1">
                <a:off x="6003096" y="2577078"/>
                <a:ext cx="282470" cy="1364836"/>
              </a:xfrm>
              <a:prstGeom prst="roundRect">
                <a:avLst/>
              </a:prstGeom>
              <a:solidFill>
                <a:srgbClr val="94EA7C">
                  <a:alpha val="74902"/>
                </a:srgb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1D Convolution</a:t>
                </a:r>
              </a:p>
            </p:txBody>
          </p:sp>
          <p:sp>
            <p:nvSpPr>
              <p:cNvPr id="42" name="Rectangle: Rounded Corners 41">
                <a:extLst>
                  <a:ext uri="{FF2B5EF4-FFF2-40B4-BE49-F238E27FC236}">
                    <a16:creationId xmlns:a16="http://schemas.microsoft.com/office/drawing/2014/main" id="{7B7DC760-43A6-114D-0F46-48B689D0A4FA}"/>
                  </a:ext>
                </a:extLst>
              </p:cNvPr>
              <p:cNvSpPr/>
              <p:nvPr/>
            </p:nvSpPr>
            <p:spPr>
              <a:xfrm rot="5400000" flipH="1">
                <a:off x="6005112" y="2255772"/>
                <a:ext cx="282470" cy="1364836"/>
              </a:xfrm>
              <a:prstGeom prst="roundRect">
                <a:avLst/>
              </a:prstGeom>
              <a:solidFill>
                <a:srgbClr val="808000">
                  <a:alpha val="75000"/>
                </a:srgbClr>
              </a:solidFill>
              <a:ln w="28575">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BN</a:t>
                </a:r>
              </a:p>
            </p:txBody>
          </p:sp>
          <p:sp>
            <p:nvSpPr>
              <p:cNvPr id="43" name="Rectangle: Rounded Corners 42">
                <a:extLst>
                  <a:ext uri="{FF2B5EF4-FFF2-40B4-BE49-F238E27FC236}">
                    <a16:creationId xmlns:a16="http://schemas.microsoft.com/office/drawing/2014/main" id="{5B102F53-E67D-ECBB-AA58-F5C89DB4DE54}"/>
                  </a:ext>
                </a:extLst>
              </p:cNvPr>
              <p:cNvSpPr/>
              <p:nvPr/>
            </p:nvSpPr>
            <p:spPr>
              <a:xfrm rot="5400000" flipH="1">
                <a:off x="6005112" y="1937152"/>
                <a:ext cx="282470" cy="1364836"/>
              </a:xfrm>
              <a:prstGeom prst="roundRect">
                <a:avLst/>
              </a:prstGeom>
              <a:solidFill>
                <a:srgbClr val="AB7B98">
                  <a:alpha val="74000"/>
                </a:srgbClr>
              </a:solidFill>
              <a:ln w="28575">
                <a:solidFill>
                  <a:srgbClr val="AB7B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Drop out</a:t>
                </a:r>
              </a:p>
            </p:txBody>
          </p:sp>
          <p:pic>
            <p:nvPicPr>
              <p:cNvPr id="44" name="Graphic 43" descr="Badge Cross with solid fill">
                <a:extLst>
                  <a:ext uri="{FF2B5EF4-FFF2-40B4-BE49-F238E27FC236}">
                    <a16:creationId xmlns:a16="http://schemas.microsoft.com/office/drawing/2014/main" id="{24EF0256-E294-5E71-4916-2B7E24860E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454118" flipH="1">
                <a:off x="6001565" y="2081072"/>
                <a:ext cx="276624" cy="274631"/>
              </a:xfrm>
              <a:prstGeom prst="rect">
                <a:avLst/>
              </a:prstGeom>
            </p:spPr>
          </p:pic>
          <p:cxnSp>
            <p:nvCxnSpPr>
              <p:cNvPr id="45" name="Connector: Elbow 44">
                <a:extLst>
                  <a:ext uri="{FF2B5EF4-FFF2-40B4-BE49-F238E27FC236}">
                    <a16:creationId xmlns:a16="http://schemas.microsoft.com/office/drawing/2014/main" id="{02007666-886A-0432-CD8A-E95ABCD617E3}"/>
                  </a:ext>
                </a:extLst>
              </p:cNvPr>
              <p:cNvCxnSpPr>
                <a:cxnSpLocks/>
              </p:cNvCxnSpPr>
              <p:nvPr/>
            </p:nvCxnSpPr>
            <p:spPr>
              <a:xfrm rot="16200000" flipH="1">
                <a:off x="5724731" y="2020870"/>
                <a:ext cx="3673179" cy="2858027"/>
              </a:xfrm>
              <a:prstGeom prst="bentConnector4">
                <a:avLst>
                  <a:gd name="adj1" fmla="val -11411"/>
                  <a:gd name="adj2" fmla="val 55720"/>
                </a:avLst>
              </a:prstGeom>
              <a:ln w="28575" cap="rnd">
                <a:gradFill>
                  <a:gsLst>
                    <a:gs pos="18000">
                      <a:srgbClr val="B8EBEE"/>
                    </a:gs>
                    <a:gs pos="2000">
                      <a:srgbClr val="CDF2F4"/>
                    </a:gs>
                    <a:gs pos="75000">
                      <a:srgbClr val="1793D3"/>
                    </a:gs>
                    <a:gs pos="38000">
                      <a:srgbClr val="2DC8FF">
                        <a:lumMod val="90000"/>
                        <a:lumOff val="10000"/>
                      </a:srgbClr>
                    </a:gs>
                    <a:gs pos="100000">
                      <a:srgbClr val="245D90"/>
                    </a:gs>
                  </a:gsLst>
                  <a:lin ang="5400000" scaled="1"/>
                </a:gradFill>
                <a:round/>
                <a:tailEnd type="stealth" w="med" len="me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F87AC2D4-6782-5170-EE02-A269DB89904B}"/>
                  </a:ext>
                </a:extLst>
              </p:cNvPr>
              <p:cNvGrpSpPr/>
              <p:nvPr/>
            </p:nvGrpSpPr>
            <p:grpSpPr>
              <a:xfrm flipH="1">
                <a:off x="9780904" y="5126647"/>
                <a:ext cx="370371" cy="338989"/>
                <a:chOff x="5689076" y="8864754"/>
                <a:chExt cx="1013453" cy="1009107"/>
              </a:xfrm>
              <a:gradFill flip="none" rotWithShape="1">
                <a:gsLst>
                  <a:gs pos="0">
                    <a:schemeClr val="accent1">
                      <a:lumMod val="5000"/>
                      <a:lumOff val="95000"/>
                    </a:schemeClr>
                  </a:gs>
                  <a:gs pos="33000">
                    <a:srgbClr val="66CDD8"/>
                  </a:gs>
                  <a:gs pos="86000">
                    <a:srgbClr val="178F94"/>
                  </a:gs>
                  <a:gs pos="49000">
                    <a:srgbClr val="11A6BF"/>
                  </a:gs>
                  <a:gs pos="100000">
                    <a:srgbClr val="1D7768"/>
                  </a:gs>
                </a:gsLst>
                <a:lin ang="11400000" scaled="0"/>
                <a:tileRect/>
              </a:gradFill>
            </p:grpSpPr>
            <p:sp>
              <p:nvSpPr>
                <p:cNvPr id="76" name="Oval 75">
                  <a:extLst>
                    <a:ext uri="{FF2B5EF4-FFF2-40B4-BE49-F238E27FC236}">
                      <a16:creationId xmlns:a16="http://schemas.microsoft.com/office/drawing/2014/main" id="{2C158AE4-B106-8182-BA9B-6A521F41A057}"/>
                    </a:ext>
                  </a:extLst>
                </p:cNvPr>
                <p:cNvSpPr/>
                <p:nvPr/>
              </p:nvSpPr>
              <p:spPr>
                <a:xfrm>
                  <a:off x="5689076" y="8864754"/>
                  <a:ext cx="1013453" cy="1009107"/>
                </a:xfrm>
                <a:prstGeom prst="ellipse">
                  <a:avLst/>
                </a:prstGeom>
                <a:grp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lumMod val="95000"/>
                        <a:lumOff val="5000"/>
                      </a:schemeClr>
                    </a:solidFill>
                  </a:endParaRPr>
                </a:p>
              </p:txBody>
            </p:sp>
            <p:cxnSp>
              <p:nvCxnSpPr>
                <p:cNvPr id="77" name="Connector: Curved 76">
                  <a:extLst>
                    <a:ext uri="{FF2B5EF4-FFF2-40B4-BE49-F238E27FC236}">
                      <a16:creationId xmlns:a16="http://schemas.microsoft.com/office/drawing/2014/main" id="{171C8B27-40BA-46EA-A886-067443142E21}"/>
                    </a:ext>
                  </a:extLst>
                </p:cNvPr>
                <p:cNvCxnSpPr>
                  <a:cxnSpLocks/>
                  <a:stCxn id="76" idx="7"/>
                  <a:endCxn id="76" idx="3"/>
                </p:cNvCxnSpPr>
                <p:nvPr/>
              </p:nvCxnSpPr>
              <p:spPr>
                <a:xfrm rot="5400000">
                  <a:off x="5839027" y="9011000"/>
                  <a:ext cx="713551" cy="716618"/>
                </a:xfrm>
                <a:prstGeom prst="curvedConnector5">
                  <a:avLst>
                    <a:gd name="adj1" fmla="val -1142"/>
                    <a:gd name="adj2" fmla="val 53407"/>
                    <a:gd name="adj3" fmla="val 101143"/>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7C781373-1004-602D-5351-2DA460731F8E}"/>
                  </a:ext>
                </a:extLst>
              </p:cNvPr>
              <p:cNvCxnSpPr>
                <a:cxnSpLocks/>
              </p:cNvCxnSpPr>
              <p:nvPr/>
            </p:nvCxnSpPr>
            <p:spPr>
              <a:xfrm flipH="1">
                <a:off x="9259420" y="5302776"/>
                <a:ext cx="492875" cy="0"/>
              </a:xfrm>
              <a:prstGeom prst="straightConnector1">
                <a:avLst/>
              </a:prstGeom>
              <a:ln w="28575">
                <a:gradFill>
                  <a:gsLst>
                    <a:gs pos="2000">
                      <a:srgbClr val="CDF2F4"/>
                    </a:gs>
                    <a:gs pos="77000">
                      <a:srgbClr val="1277AA"/>
                    </a:gs>
                    <a:gs pos="41000">
                      <a:srgbClr val="2DC8FF">
                        <a:lumMod val="90000"/>
                        <a:lumOff val="10000"/>
                      </a:srgbClr>
                    </a:gs>
                    <a:gs pos="100000">
                      <a:srgbClr val="245D90"/>
                    </a:gs>
                  </a:gsLst>
                  <a:lin ang="21000000" scaled="0"/>
                </a:gradFill>
                <a:tailEnd type="stealth" w="med" len="med"/>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3859C5A5-D4E2-628B-D00C-6062E748C114}"/>
                  </a:ext>
                </a:extLst>
              </p:cNvPr>
              <p:cNvSpPr/>
              <p:nvPr/>
            </p:nvSpPr>
            <p:spPr>
              <a:xfrm>
                <a:off x="10528371" y="1279906"/>
                <a:ext cx="1054811" cy="1512156"/>
              </a:xfrm>
              <a:prstGeom prst="roundRect">
                <a:avLst/>
              </a:prstGeom>
              <a:solidFill>
                <a:srgbClr val="7CEAE5">
                  <a:alpha val="7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dirty="0">
                  <a:solidFill>
                    <a:schemeClr val="tx1">
                      <a:lumMod val="95000"/>
                      <a:lumOff val="5000"/>
                    </a:schemeClr>
                  </a:solidFill>
                </a:endParaRPr>
              </a:p>
            </p:txBody>
          </p:sp>
          <p:sp>
            <p:nvSpPr>
              <p:cNvPr id="53" name="Rectangle: Rounded Corners 52">
                <a:extLst>
                  <a:ext uri="{FF2B5EF4-FFF2-40B4-BE49-F238E27FC236}">
                    <a16:creationId xmlns:a16="http://schemas.microsoft.com/office/drawing/2014/main" id="{6E7F7BCF-A644-6F25-C01B-321A9F981561}"/>
                  </a:ext>
                </a:extLst>
              </p:cNvPr>
              <p:cNvSpPr/>
              <p:nvPr/>
            </p:nvSpPr>
            <p:spPr>
              <a:xfrm rot="5400000">
                <a:off x="10996974" y="2136072"/>
                <a:ext cx="170905" cy="914036"/>
              </a:xfrm>
              <a:prstGeom prst="roundRect">
                <a:avLst/>
              </a:prstGeom>
              <a:solidFill>
                <a:srgbClr val="E8D784"/>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ReLU</a:t>
                </a:r>
              </a:p>
            </p:txBody>
          </p:sp>
          <p:sp>
            <p:nvSpPr>
              <p:cNvPr id="57" name="TextBox 56">
                <a:extLst>
                  <a:ext uri="{FF2B5EF4-FFF2-40B4-BE49-F238E27FC236}">
                    <a16:creationId xmlns:a16="http://schemas.microsoft.com/office/drawing/2014/main" id="{C91492B0-DC80-ED77-E7F6-16E633F638EA}"/>
                  </a:ext>
                </a:extLst>
              </p:cNvPr>
              <p:cNvSpPr txBox="1"/>
              <p:nvPr/>
            </p:nvSpPr>
            <p:spPr>
              <a:xfrm rot="10800000" flipH="1" flipV="1">
                <a:off x="10407597" y="1031260"/>
                <a:ext cx="1193322" cy="253916"/>
              </a:xfrm>
              <a:prstGeom prst="rect">
                <a:avLst/>
              </a:prstGeom>
              <a:noFill/>
              <a:ln w="28575">
                <a:noFill/>
              </a:ln>
            </p:spPr>
            <p:txBody>
              <a:bodyPr wrap="square" rtlCol="0">
                <a:spAutoFit/>
              </a:bodyPr>
              <a:lstStyle/>
              <a:p>
                <a:pPr algn="ctr"/>
                <a:r>
                  <a:rPr lang="en-GB" sz="1050" b="1" dirty="0">
                    <a:solidFill>
                      <a:schemeClr val="tx1">
                        <a:lumMod val="95000"/>
                        <a:lumOff val="5000"/>
                      </a:schemeClr>
                    </a:solidFill>
                  </a:rPr>
                  <a:t>1D Conv block</a:t>
                </a:r>
              </a:p>
            </p:txBody>
          </p:sp>
          <p:cxnSp>
            <p:nvCxnSpPr>
              <p:cNvPr id="58" name="Straight Arrow Connector 57">
                <a:extLst>
                  <a:ext uri="{FF2B5EF4-FFF2-40B4-BE49-F238E27FC236}">
                    <a16:creationId xmlns:a16="http://schemas.microsoft.com/office/drawing/2014/main" id="{30975E3B-A70C-6E18-FCEF-7EBC3FEA71EE}"/>
                  </a:ext>
                </a:extLst>
              </p:cNvPr>
              <p:cNvCxnSpPr>
                <a:cxnSpLocks/>
              </p:cNvCxnSpPr>
              <p:nvPr/>
            </p:nvCxnSpPr>
            <p:spPr>
              <a:xfrm>
                <a:off x="11060712" y="2325930"/>
                <a:ext cx="0" cy="174300"/>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F12AF3-4126-2005-6331-2DF0AA8281B3}"/>
                  </a:ext>
                </a:extLst>
              </p:cNvPr>
              <p:cNvCxnSpPr>
                <a:cxnSpLocks/>
              </p:cNvCxnSpPr>
              <p:nvPr/>
            </p:nvCxnSpPr>
            <p:spPr>
              <a:xfrm>
                <a:off x="11055916" y="1968727"/>
                <a:ext cx="0" cy="174300"/>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46CCE22-4428-1528-84F0-E1168EAB9526}"/>
                  </a:ext>
                </a:extLst>
              </p:cNvPr>
              <p:cNvCxnSpPr>
                <a:cxnSpLocks/>
              </p:cNvCxnSpPr>
              <p:nvPr/>
            </p:nvCxnSpPr>
            <p:spPr>
              <a:xfrm>
                <a:off x="11051602" y="1587399"/>
                <a:ext cx="0" cy="174300"/>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8D4F0895-785E-95FB-1FD1-10411C9C1BCA}"/>
                  </a:ext>
                </a:extLst>
              </p:cNvPr>
              <p:cNvGrpSpPr/>
              <p:nvPr/>
            </p:nvGrpSpPr>
            <p:grpSpPr>
              <a:xfrm>
                <a:off x="10503936" y="2841254"/>
                <a:ext cx="1167814" cy="956407"/>
                <a:chOff x="21770107" y="9697225"/>
                <a:chExt cx="3316781" cy="3150994"/>
              </a:xfrm>
            </p:grpSpPr>
            <p:sp>
              <p:nvSpPr>
                <p:cNvPr id="71" name="Rectangle: Rounded Corners 70">
                  <a:extLst>
                    <a:ext uri="{FF2B5EF4-FFF2-40B4-BE49-F238E27FC236}">
                      <a16:creationId xmlns:a16="http://schemas.microsoft.com/office/drawing/2014/main" id="{E60C5323-E50F-FEEA-F1FC-DA090DCB0BB9}"/>
                    </a:ext>
                  </a:extLst>
                </p:cNvPr>
                <p:cNvSpPr/>
                <p:nvPr/>
              </p:nvSpPr>
              <p:spPr>
                <a:xfrm>
                  <a:off x="21770107" y="10402507"/>
                  <a:ext cx="3208863" cy="2445712"/>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050" b="1" dirty="0">
                    <a:solidFill>
                      <a:schemeClr val="tx1">
                        <a:lumMod val="95000"/>
                        <a:lumOff val="5000"/>
                      </a:schemeClr>
                    </a:solidFill>
                  </a:endParaRPr>
                </a:p>
              </p:txBody>
            </p:sp>
            <p:sp>
              <p:nvSpPr>
                <p:cNvPr id="72" name="Rectangle: Rounded Corners 71">
                  <a:extLst>
                    <a:ext uri="{FF2B5EF4-FFF2-40B4-BE49-F238E27FC236}">
                      <a16:creationId xmlns:a16="http://schemas.microsoft.com/office/drawing/2014/main" id="{9A195BA5-F1A2-A866-25F2-4D0A176BC786}"/>
                    </a:ext>
                  </a:extLst>
                </p:cNvPr>
                <p:cNvSpPr/>
                <p:nvPr/>
              </p:nvSpPr>
              <p:spPr>
                <a:xfrm rot="5400000">
                  <a:off x="23166890" y="9529242"/>
                  <a:ext cx="600049" cy="2780609"/>
                </a:xfrm>
                <a:prstGeom prst="roundRect">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a:t>
                  </a:r>
                </a:p>
              </p:txBody>
            </p:sp>
            <p:sp>
              <p:nvSpPr>
                <p:cNvPr id="73" name="Rectangle: Rounded Corners 72">
                  <a:extLst>
                    <a:ext uri="{FF2B5EF4-FFF2-40B4-BE49-F238E27FC236}">
                      <a16:creationId xmlns:a16="http://schemas.microsoft.com/office/drawing/2014/main" id="{5161CB6C-32F6-7AB0-4985-4A5E4E4E2D67}"/>
                    </a:ext>
                  </a:extLst>
                </p:cNvPr>
                <p:cNvSpPr/>
                <p:nvPr/>
              </p:nvSpPr>
              <p:spPr>
                <a:xfrm rot="5400000">
                  <a:off x="23174754" y="10867765"/>
                  <a:ext cx="600049" cy="2780609"/>
                </a:xfrm>
                <a:prstGeom prst="roundRect">
                  <a:avLst/>
                </a:prstGeom>
                <a:solidFill>
                  <a:srgbClr val="AB7B98">
                    <a:alpha val="74000"/>
                  </a:srgbClr>
                </a:solidFill>
                <a:ln w="28575">
                  <a:solidFill>
                    <a:srgbClr val="AB7B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Drop out</a:t>
                  </a:r>
                </a:p>
              </p:txBody>
            </p:sp>
            <p:sp>
              <p:nvSpPr>
                <p:cNvPr id="74" name="TextBox 73">
                  <a:extLst>
                    <a:ext uri="{FF2B5EF4-FFF2-40B4-BE49-F238E27FC236}">
                      <a16:creationId xmlns:a16="http://schemas.microsoft.com/office/drawing/2014/main" id="{46FD69AB-B50F-3F5E-576C-B328608D4EC0}"/>
                    </a:ext>
                  </a:extLst>
                </p:cNvPr>
                <p:cNvSpPr txBox="1"/>
                <p:nvPr/>
              </p:nvSpPr>
              <p:spPr>
                <a:xfrm rot="10800000" flipH="1" flipV="1">
                  <a:off x="21770107" y="9697225"/>
                  <a:ext cx="3316781" cy="836556"/>
                </a:xfrm>
                <a:prstGeom prst="rect">
                  <a:avLst/>
                </a:prstGeom>
                <a:noFill/>
                <a:ln w="28575">
                  <a:noFill/>
                </a:ln>
              </p:spPr>
              <p:txBody>
                <a:bodyPr wrap="square" rtlCol="0">
                  <a:spAutoFit/>
                </a:bodyPr>
                <a:lstStyle/>
                <a:p>
                  <a:pPr algn="ctr"/>
                  <a:r>
                    <a:rPr lang="en-GB" sz="1050" b="1" dirty="0">
                      <a:solidFill>
                        <a:schemeClr val="tx1">
                          <a:lumMod val="95000"/>
                          <a:lumOff val="5000"/>
                        </a:schemeClr>
                      </a:solidFill>
                    </a:rPr>
                    <a:t>FC block</a:t>
                  </a:r>
                </a:p>
              </p:txBody>
            </p:sp>
            <p:cxnSp>
              <p:nvCxnSpPr>
                <p:cNvPr id="75" name="Straight Arrow Connector 74">
                  <a:extLst>
                    <a:ext uri="{FF2B5EF4-FFF2-40B4-BE49-F238E27FC236}">
                      <a16:creationId xmlns:a16="http://schemas.microsoft.com/office/drawing/2014/main" id="{521EF4C1-AC3E-78D9-B462-A5D3135FE00B}"/>
                    </a:ext>
                  </a:extLst>
                </p:cNvPr>
                <p:cNvCxnSpPr>
                  <a:cxnSpLocks/>
                </p:cNvCxnSpPr>
                <p:nvPr/>
              </p:nvCxnSpPr>
              <p:spPr>
                <a:xfrm>
                  <a:off x="23466914" y="11303502"/>
                  <a:ext cx="0" cy="594772"/>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a:extLst>
                  <a:ext uri="{FF2B5EF4-FFF2-40B4-BE49-F238E27FC236}">
                    <a16:creationId xmlns:a16="http://schemas.microsoft.com/office/drawing/2014/main" id="{8102E182-9C06-DD51-0624-D98C79D3428D}"/>
                  </a:ext>
                </a:extLst>
              </p:cNvPr>
              <p:cNvCxnSpPr>
                <a:cxnSpLocks/>
              </p:cNvCxnSpPr>
              <p:nvPr/>
            </p:nvCxnSpPr>
            <p:spPr>
              <a:xfrm rot="10800000">
                <a:off x="9703869" y="1565819"/>
                <a:ext cx="0" cy="213066"/>
              </a:xfrm>
              <a:prstGeom prst="straightConnector1">
                <a:avLst/>
              </a:prstGeom>
              <a:ln w="28575">
                <a:gradFill>
                  <a:gsLst>
                    <a:gs pos="2000">
                      <a:srgbClr val="CDF2F4"/>
                    </a:gs>
                    <a:gs pos="53000">
                      <a:srgbClr val="1277AA"/>
                    </a:gs>
                    <a:gs pos="2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CEFA5949-B9EE-99D8-9EBC-33D9CEC2EBDD}"/>
                  </a:ext>
                </a:extLst>
              </p:cNvPr>
              <p:cNvSpPr/>
              <p:nvPr/>
            </p:nvSpPr>
            <p:spPr>
              <a:xfrm rot="5400000" flipH="1">
                <a:off x="9567315" y="1409509"/>
                <a:ext cx="270780" cy="992527"/>
              </a:xfrm>
              <a:prstGeom prst="roundRect">
                <a:avLst/>
              </a:prstGeom>
              <a:solidFill>
                <a:schemeClr val="accent6">
                  <a:lumMod val="20000"/>
                  <a:lumOff val="80000"/>
                  <a:alpha val="76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Sigmoid</a:t>
                </a:r>
              </a:p>
            </p:txBody>
          </p:sp>
          <p:sp>
            <p:nvSpPr>
              <p:cNvPr id="65" name="Rectangle: Rounded Corners 64">
                <a:extLst>
                  <a:ext uri="{FF2B5EF4-FFF2-40B4-BE49-F238E27FC236}">
                    <a16:creationId xmlns:a16="http://schemas.microsoft.com/office/drawing/2014/main" id="{6DFD3544-CC5E-840A-B70A-4CF1981D568A}"/>
                  </a:ext>
                </a:extLst>
              </p:cNvPr>
              <p:cNvSpPr/>
              <p:nvPr/>
            </p:nvSpPr>
            <p:spPr>
              <a:xfrm rot="5400000" flipH="1">
                <a:off x="5990594" y="930775"/>
                <a:ext cx="282470" cy="1364836"/>
              </a:xfrm>
              <a:prstGeom prst="roundRect">
                <a:avLst/>
              </a:prstGeom>
              <a:solidFill>
                <a:srgbClr val="E8D784"/>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ReLU</a:t>
                </a:r>
              </a:p>
            </p:txBody>
          </p:sp>
          <p:sp>
            <p:nvSpPr>
              <p:cNvPr id="66" name="Rectangle: Rounded Corners 65">
                <a:extLst>
                  <a:ext uri="{FF2B5EF4-FFF2-40B4-BE49-F238E27FC236}">
                    <a16:creationId xmlns:a16="http://schemas.microsoft.com/office/drawing/2014/main" id="{A9405A22-EF49-BEA1-7314-6C386696C3E7}"/>
                  </a:ext>
                </a:extLst>
              </p:cNvPr>
              <p:cNvSpPr/>
              <p:nvPr/>
            </p:nvSpPr>
            <p:spPr>
              <a:xfrm rot="5400000" flipH="1">
                <a:off x="8372054" y="2020134"/>
                <a:ext cx="287827" cy="1021078"/>
              </a:xfrm>
              <a:prstGeom prst="round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block </a:t>
                </a:r>
              </a:p>
            </p:txBody>
          </p:sp>
          <p:sp>
            <p:nvSpPr>
              <p:cNvPr id="67" name="Rectangle: Rounded Corners 66">
                <a:extLst>
                  <a:ext uri="{FF2B5EF4-FFF2-40B4-BE49-F238E27FC236}">
                    <a16:creationId xmlns:a16="http://schemas.microsoft.com/office/drawing/2014/main" id="{B6BE39D9-11A8-AB04-C03A-9C1E8E55E965}"/>
                  </a:ext>
                </a:extLst>
              </p:cNvPr>
              <p:cNvSpPr/>
              <p:nvPr/>
            </p:nvSpPr>
            <p:spPr>
              <a:xfrm rot="5400000" flipH="1">
                <a:off x="8371343" y="1715109"/>
                <a:ext cx="289250" cy="998917"/>
              </a:xfrm>
              <a:prstGeom prst="round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block</a:t>
                </a:r>
              </a:p>
            </p:txBody>
          </p:sp>
          <p:sp>
            <p:nvSpPr>
              <p:cNvPr id="68" name="Rectangle: Rounded Corners 67">
                <a:extLst>
                  <a:ext uri="{FF2B5EF4-FFF2-40B4-BE49-F238E27FC236}">
                    <a16:creationId xmlns:a16="http://schemas.microsoft.com/office/drawing/2014/main" id="{FD8A1560-3FD1-EA0D-E062-218AA4F24B26}"/>
                  </a:ext>
                </a:extLst>
              </p:cNvPr>
              <p:cNvSpPr/>
              <p:nvPr/>
            </p:nvSpPr>
            <p:spPr>
              <a:xfrm rot="5400000" flipH="1">
                <a:off x="9558080" y="1718304"/>
                <a:ext cx="289250" cy="992527"/>
              </a:xfrm>
              <a:prstGeom prst="round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FC block</a:t>
                </a:r>
              </a:p>
            </p:txBody>
          </p:sp>
          <p:pic>
            <p:nvPicPr>
              <p:cNvPr id="84" name="Graphic 83" descr="Badge Cross with solid fill">
                <a:extLst>
                  <a:ext uri="{FF2B5EF4-FFF2-40B4-BE49-F238E27FC236}">
                    <a16:creationId xmlns:a16="http://schemas.microsoft.com/office/drawing/2014/main" id="{9732198D-F81B-4364-1FD3-EE527AB3F7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454118" flipH="1">
                <a:off x="8970143" y="5149661"/>
                <a:ext cx="304306" cy="306230"/>
              </a:xfrm>
              <a:prstGeom prst="rect">
                <a:avLst/>
              </a:prstGeom>
            </p:spPr>
          </p:pic>
          <p:grpSp>
            <p:nvGrpSpPr>
              <p:cNvPr id="132" name="Group 131">
                <a:extLst>
                  <a:ext uri="{FF2B5EF4-FFF2-40B4-BE49-F238E27FC236}">
                    <a16:creationId xmlns:a16="http://schemas.microsoft.com/office/drawing/2014/main" id="{131E2239-2629-F173-B385-565583D48C9A}"/>
                  </a:ext>
                </a:extLst>
              </p:cNvPr>
              <p:cNvGrpSpPr/>
              <p:nvPr/>
            </p:nvGrpSpPr>
            <p:grpSpPr>
              <a:xfrm>
                <a:off x="8837719" y="4889303"/>
                <a:ext cx="565373" cy="263734"/>
                <a:chOff x="13788011" y="18600981"/>
                <a:chExt cx="2586837" cy="1507049"/>
              </a:xfrm>
            </p:grpSpPr>
            <p:grpSp>
              <p:nvGrpSpPr>
                <p:cNvPr id="127" name="Group 126">
                  <a:extLst>
                    <a:ext uri="{FF2B5EF4-FFF2-40B4-BE49-F238E27FC236}">
                      <a16:creationId xmlns:a16="http://schemas.microsoft.com/office/drawing/2014/main" id="{5DD480D1-2635-D8A3-6457-A51D1CBEAAD8}"/>
                    </a:ext>
                  </a:extLst>
                </p:cNvPr>
                <p:cNvGrpSpPr/>
                <p:nvPr/>
              </p:nvGrpSpPr>
              <p:grpSpPr>
                <a:xfrm rot="5400000" flipH="1">
                  <a:off x="14585668" y="17803324"/>
                  <a:ext cx="991523" cy="2586837"/>
                  <a:chOff x="20989521" y="5588428"/>
                  <a:chExt cx="902754" cy="3069318"/>
                </a:xfrm>
              </p:grpSpPr>
              <p:cxnSp>
                <p:nvCxnSpPr>
                  <p:cNvPr id="128" name="Connector: Elbow 127">
                    <a:extLst>
                      <a:ext uri="{FF2B5EF4-FFF2-40B4-BE49-F238E27FC236}">
                        <a16:creationId xmlns:a16="http://schemas.microsoft.com/office/drawing/2014/main" id="{95F03EBA-B98A-CBEE-A224-79BB55366BE5}"/>
                      </a:ext>
                    </a:extLst>
                  </p:cNvPr>
                  <p:cNvCxnSpPr>
                    <a:cxnSpLocks/>
                  </p:cNvCxnSpPr>
                  <p:nvPr/>
                </p:nvCxnSpPr>
                <p:spPr>
                  <a:xfrm>
                    <a:off x="21017644" y="7150056"/>
                    <a:ext cx="874631" cy="1507690"/>
                  </a:xfrm>
                  <a:prstGeom prst="bentConnector3">
                    <a:avLst>
                      <a:gd name="adj1" fmla="val 23765"/>
                    </a:avLst>
                  </a:prstGeom>
                  <a:ln w="28575">
                    <a:gradFill>
                      <a:gsLst>
                        <a:gs pos="2000">
                          <a:srgbClr val="CDF2F4"/>
                        </a:gs>
                        <a:gs pos="53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1F295F95-92B8-9961-9902-F7CC48FD4B72}"/>
                      </a:ext>
                    </a:extLst>
                  </p:cNvPr>
                  <p:cNvCxnSpPr>
                    <a:cxnSpLocks/>
                  </p:cNvCxnSpPr>
                  <p:nvPr/>
                </p:nvCxnSpPr>
                <p:spPr>
                  <a:xfrm flipV="1">
                    <a:off x="20989521" y="5588428"/>
                    <a:ext cx="898973" cy="1559944"/>
                  </a:xfrm>
                  <a:prstGeom prst="bentConnector3">
                    <a:avLst>
                      <a:gd name="adj1" fmla="val 26296"/>
                    </a:avLst>
                  </a:prstGeom>
                  <a:ln w="28575">
                    <a:gradFill>
                      <a:gsLst>
                        <a:gs pos="20000">
                          <a:srgbClr val="B0EBEE"/>
                        </a:gs>
                        <a:gs pos="85000">
                          <a:srgbClr val="3396C8"/>
                        </a:gs>
                        <a:gs pos="68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grpSp>
            <p:cxnSp>
              <p:nvCxnSpPr>
                <p:cNvPr id="130" name="Straight Arrow Connector 129">
                  <a:extLst>
                    <a:ext uri="{FF2B5EF4-FFF2-40B4-BE49-F238E27FC236}">
                      <a16:creationId xmlns:a16="http://schemas.microsoft.com/office/drawing/2014/main" id="{2E4304FD-735A-5530-385F-EF4D62025F1C}"/>
                    </a:ext>
                  </a:extLst>
                </p:cNvPr>
                <p:cNvCxnSpPr>
                  <a:cxnSpLocks/>
                </p:cNvCxnSpPr>
                <p:nvPr/>
              </p:nvCxnSpPr>
              <p:spPr>
                <a:xfrm flipV="1">
                  <a:off x="15060560" y="18612659"/>
                  <a:ext cx="7113" cy="1495371"/>
                </a:xfrm>
                <a:prstGeom prst="straightConnector1">
                  <a:avLst/>
                </a:prstGeom>
                <a:ln w="28575">
                  <a:gradFill>
                    <a:gsLst>
                      <a:gs pos="36000">
                        <a:srgbClr val="CDF2F4"/>
                      </a:gs>
                      <a:gs pos="86000">
                        <a:srgbClr val="1277AA"/>
                      </a:gs>
                      <a:gs pos="59000">
                        <a:srgbClr val="2DC8FF">
                          <a:lumMod val="90000"/>
                          <a:lumOff val="10000"/>
                        </a:srgbClr>
                      </a:gs>
                      <a:gs pos="100000">
                        <a:srgbClr val="245D90"/>
                      </a:gs>
                    </a:gsLst>
                    <a:lin ang="5400000" scaled="1"/>
                  </a:gradFill>
                  <a:tailEnd type="stealth" w="med" len="med"/>
                </a:ln>
              </p:spPr>
              <p:style>
                <a:lnRef idx="1">
                  <a:schemeClr val="accent1"/>
                </a:lnRef>
                <a:fillRef idx="0">
                  <a:schemeClr val="accent1"/>
                </a:fillRef>
                <a:effectRef idx="0">
                  <a:schemeClr val="accent1"/>
                </a:effectRef>
                <a:fontRef idx="minor">
                  <a:schemeClr val="tx1"/>
                </a:fontRef>
              </p:style>
            </p:cxnSp>
          </p:grpSp>
          <p:sp>
            <p:nvSpPr>
              <p:cNvPr id="50" name="Rectangle: Rounded Corners 49">
                <a:extLst>
                  <a:ext uri="{FF2B5EF4-FFF2-40B4-BE49-F238E27FC236}">
                    <a16:creationId xmlns:a16="http://schemas.microsoft.com/office/drawing/2014/main" id="{8BA9EB50-AB0A-D49A-448B-BCB3CB1C2B0F}"/>
                  </a:ext>
                </a:extLst>
              </p:cNvPr>
              <p:cNvSpPr/>
              <p:nvPr/>
            </p:nvSpPr>
            <p:spPr>
              <a:xfrm rot="5400000">
                <a:off x="10996974" y="1023714"/>
                <a:ext cx="170905" cy="914036"/>
              </a:xfrm>
              <a:prstGeom prst="roundRect">
                <a:avLst/>
              </a:prstGeom>
              <a:solidFill>
                <a:srgbClr val="57A3AD"/>
              </a:solidFill>
              <a:ln w="28575">
                <a:solidFill>
                  <a:srgbClr val="23656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800" b="1" dirty="0">
                    <a:solidFill>
                      <a:schemeClr val="tx1">
                        <a:lumMod val="95000"/>
                        <a:lumOff val="5000"/>
                      </a:schemeClr>
                    </a:solidFill>
                  </a:rPr>
                  <a:t>1D Convolution</a:t>
                </a:r>
              </a:p>
            </p:txBody>
          </p:sp>
          <p:sp>
            <p:nvSpPr>
              <p:cNvPr id="51" name="Rectangle: Rounded Corners 50">
                <a:extLst>
                  <a:ext uri="{FF2B5EF4-FFF2-40B4-BE49-F238E27FC236}">
                    <a16:creationId xmlns:a16="http://schemas.microsoft.com/office/drawing/2014/main" id="{F20ACAA0-F9C5-4BE4-11AF-C106B624DCB1}"/>
                  </a:ext>
                </a:extLst>
              </p:cNvPr>
              <p:cNvSpPr/>
              <p:nvPr/>
            </p:nvSpPr>
            <p:spPr>
              <a:xfrm rot="5400000">
                <a:off x="10981492" y="1406449"/>
                <a:ext cx="170905" cy="914036"/>
              </a:xfrm>
              <a:prstGeom prst="roundRect">
                <a:avLst/>
              </a:prstGeom>
              <a:solidFill>
                <a:srgbClr val="808000">
                  <a:alpha val="68000"/>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BN</a:t>
                </a:r>
              </a:p>
            </p:txBody>
          </p:sp>
          <p:sp>
            <p:nvSpPr>
              <p:cNvPr id="52" name="Rectangle: Rounded Corners 51">
                <a:extLst>
                  <a:ext uri="{FF2B5EF4-FFF2-40B4-BE49-F238E27FC236}">
                    <a16:creationId xmlns:a16="http://schemas.microsoft.com/office/drawing/2014/main" id="{74DAA88A-3F3A-F18A-EFCB-6C75E987B201}"/>
                  </a:ext>
                </a:extLst>
              </p:cNvPr>
              <p:cNvSpPr/>
              <p:nvPr/>
            </p:nvSpPr>
            <p:spPr>
              <a:xfrm rot="5400000">
                <a:off x="10996974" y="1764495"/>
                <a:ext cx="170905" cy="914036"/>
              </a:xfrm>
              <a:prstGeom prst="roundRect">
                <a:avLst/>
              </a:prstGeom>
              <a:solidFill>
                <a:srgbClr val="AB7B98">
                  <a:alpha val="92000"/>
                </a:srgbClr>
              </a:solidFill>
              <a:ln w="28575">
                <a:solidFill>
                  <a:srgbClr val="A36D8D"/>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b="1" dirty="0">
                    <a:solidFill>
                      <a:schemeClr val="tx1">
                        <a:lumMod val="95000"/>
                        <a:lumOff val="5000"/>
                      </a:schemeClr>
                    </a:solidFill>
                  </a:rPr>
                  <a:t>Drop out</a:t>
                </a:r>
              </a:p>
            </p:txBody>
          </p:sp>
          <p:cxnSp>
            <p:nvCxnSpPr>
              <p:cNvPr id="46" name="Straight Connector 45">
                <a:extLst>
                  <a:ext uri="{FF2B5EF4-FFF2-40B4-BE49-F238E27FC236}">
                    <a16:creationId xmlns:a16="http://schemas.microsoft.com/office/drawing/2014/main" id="{25BA04AF-29E8-3304-906D-B1AA36B6F00A}"/>
                  </a:ext>
                </a:extLst>
              </p:cNvPr>
              <p:cNvCxnSpPr>
                <a:cxnSpLocks/>
              </p:cNvCxnSpPr>
              <p:nvPr/>
            </p:nvCxnSpPr>
            <p:spPr>
              <a:xfrm>
                <a:off x="5212681" y="786809"/>
                <a:ext cx="0" cy="4692268"/>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184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267766" y="241310"/>
            <a:ext cx="4217148"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Multi tasking DL model</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44</a:t>
            </a:fld>
            <a:endParaRPr lang="en-US"/>
          </a:p>
        </p:txBody>
      </p:sp>
      <p:sp>
        <p:nvSpPr>
          <p:cNvPr id="5" name="TextBox 4">
            <a:extLst>
              <a:ext uri="{FF2B5EF4-FFF2-40B4-BE49-F238E27FC236}">
                <a16:creationId xmlns:a16="http://schemas.microsoft.com/office/drawing/2014/main" id="{A6B5F43F-4145-9EC7-17C3-B7002F0D880A}"/>
              </a:ext>
            </a:extLst>
          </p:cNvPr>
          <p:cNvSpPr txBox="1"/>
          <p:nvPr/>
        </p:nvSpPr>
        <p:spPr>
          <a:xfrm>
            <a:off x="347277" y="1044160"/>
            <a:ext cx="4605723" cy="4587474"/>
          </a:xfrm>
          <a:prstGeom prst="rect">
            <a:avLst/>
          </a:prstGeom>
          <a:noFill/>
        </p:spPr>
        <p:txBody>
          <a:bodyPr wrap="square">
            <a:spAutoFit/>
          </a:bodyPr>
          <a:lstStyle/>
          <a:p>
            <a:pPr>
              <a:lnSpc>
                <a:spcPct val="150000"/>
              </a:lnSpc>
              <a:spcBef>
                <a:spcPts val="600"/>
              </a:spcBef>
              <a:spcAft>
                <a:spcPts val="1200"/>
              </a:spcAft>
            </a:pPr>
            <a:r>
              <a:rPr lang="en-GB" sz="2400" dirty="0">
                <a:effectLst/>
                <a:latin typeface="Tahoma" panose="020B0604030504040204" pitchFamily="34" charset="0"/>
                <a:ea typeface="Tahoma" panose="020B0604030504040204" pitchFamily="34" charset="0"/>
                <a:cs typeface="Tahoma" panose="020B0604030504040204" pitchFamily="34" charset="0"/>
              </a:rPr>
              <a:t>Performance of the proposed multi-tasking DL model  evaluated on the last 3-, 5- and 12-hour data: </a:t>
            </a:r>
          </a:p>
          <a:p>
            <a:pPr marL="1028700" lvl="1" indent="-571500">
              <a:lnSpc>
                <a:spcPct val="150000"/>
              </a:lnSpc>
              <a:spcBef>
                <a:spcPts val="600"/>
              </a:spcBef>
              <a:spcAft>
                <a:spcPts val="1200"/>
              </a:spcAft>
              <a:buClr>
                <a:srgbClr val="0070C0"/>
              </a:buClr>
              <a:buFont typeface="Wingdings" panose="05000000000000000000" pitchFamily="2" charset="2"/>
              <a:buChar char="§"/>
            </a:pPr>
            <a:r>
              <a:rPr lang="en-GB" sz="2400" i="1" dirty="0">
                <a:latin typeface="Tahoma" panose="020B0604030504040204" pitchFamily="34" charset="0"/>
                <a:ea typeface="Tahoma" panose="020B0604030504040204" pitchFamily="34" charset="0"/>
                <a:cs typeface="Tahoma" panose="020B0604030504040204" pitchFamily="34" charset="0"/>
              </a:rPr>
              <a:t>P</a:t>
            </a:r>
            <a:r>
              <a:rPr lang="en-GB" sz="2400" i="1" dirty="0">
                <a:effectLst/>
                <a:latin typeface="Tahoma" panose="020B0604030504040204" pitchFamily="34" charset="0"/>
                <a:ea typeface="Tahoma" panose="020B0604030504040204" pitchFamily="34" charset="0"/>
                <a:cs typeface="Tahoma" panose="020B0604030504040204" pitchFamily="34" charset="0"/>
              </a:rPr>
              <a:t>athological</a:t>
            </a:r>
            <a:r>
              <a:rPr lang="en-GB" sz="2400" dirty="0">
                <a:effectLst/>
                <a:latin typeface="Tahoma" panose="020B0604030504040204" pitchFamily="34" charset="0"/>
                <a:ea typeface="Tahoma" panose="020B0604030504040204" pitchFamily="34" charset="0"/>
                <a:cs typeface="Tahoma" panose="020B0604030504040204" pitchFamily="34" charset="0"/>
              </a:rPr>
              <a:t> vs </a:t>
            </a:r>
            <a:r>
              <a:rPr lang="en-GB" sz="2400" i="1" dirty="0">
                <a:effectLst/>
                <a:latin typeface="Tahoma" panose="020B0604030504040204" pitchFamily="34" charset="0"/>
                <a:ea typeface="Tahoma" panose="020B0604030504040204" pitchFamily="34" charset="0"/>
                <a:cs typeface="Tahoma" panose="020B0604030504040204" pitchFamily="34" charset="0"/>
              </a:rPr>
              <a:t>Normal</a:t>
            </a:r>
            <a:r>
              <a:rPr lang="en-GB" sz="2400" dirty="0">
                <a:effectLst/>
                <a:latin typeface="Tahoma" panose="020B0604030504040204" pitchFamily="34" charset="0"/>
                <a:ea typeface="Tahoma" panose="020B0604030504040204" pitchFamily="34" charset="0"/>
                <a:cs typeface="Tahoma" panose="020B0604030504040204" pitchFamily="34" charset="0"/>
              </a:rPr>
              <a:t>;   </a:t>
            </a:r>
          </a:p>
          <a:p>
            <a:pPr marL="1028700" lvl="1" indent="-571500">
              <a:lnSpc>
                <a:spcPct val="150000"/>
              </a:lnSpc>
              <a:spcBef>
                <a:spcPts val="600"/>
              </a:spcBef>
              <a:spcAft>
                <a:spcPts val="1200"/>
              </a:spcAft>
              <a:buClr>
                <a:srgbClr val="0070C0"/>
              </a:buClr>
              <a:buFont typeface="Wingdings" panose="05000000000000000000" pitchFamily="2" charset="2"/>
              <a:buChar char="§"/>
            </a:pPr>
            <a:r>
              <a:rPr lang="en-GB" sz="2400" i="1" dirty="0">
                <a:effectLst/>
                <a:latin typeface="Tahoma" panose="020B0604030504040204" pitchFamily="34" charset="0"/>
                <a:ea typeface="Tahoma" panose="020B0604030504040204" pitchFamily="34" charset="0"/>
                <a:cs typeface="Tahoma" panose="020B0604030504040204" pitchFamily="34" charset="0"/>
              </a:rPr>
              <a:t>Acidemia</a:t>
            </a:r>
            <a:r>
              <a:rPr lang="en-GB" sz="2400" dirty="0">
                <a:effectLst/>
                <a:latin typeface="Tahoma" panose="020B0604030504040204" pitchFamily="34" charset="0"/>
                <a:ea typeface="Tahoma" panose="020B0604030504040204" pitchFamily="34" charset="0"/>
                <a:cs typeface="Tahoma" panose="020B0604030504040204" pitchFamily="34" charset="0"/>
              </a:rPr>
              <a:t> vs </a:t>
            </a:r>
            <a:r>
              <a:rPr lang="en-GB" sz="2400" i="1" dirty="0">
                <a:effectLst/>
                <a:latin typeface="Tahoma" panose="020B0604030504040204" pitchFamily="34" charset="0"/>
                <a:ea typeface="Tahoma" panose="020B0604030504040204" pitchFamily="34" charset="0"/>
                <a:cs typeface="Tahoma" panose="020B0604030504040204" pitchFamily="34" charset="0"/>
              </a:rPr>
              <a:t>Normal</a:t>
            </a:r>
            <a:r>
              <a:rPr lang="en-GB" sz="2400" dirty="0">
                <a:effectLst/>
                <a:latin typeface="Tahoma" panose="020B0604030504040204" pitchFamily="34" charset="0"/>
                <a:ea typeface="Tahoma" panose="020B0604030504040204" pitchFamily="34" charset="0"/>
                <a:cs typeface="Tahoma" panose="020B0604030504040204" pitchFamily="34" charset="0"/>
              </a:rPr>
              <a:t>;  </a:t>
            </a:r>
          </a:p>
          <a:p>
            <a:pPr marL="1028700" lvl="1" indent="-571500">
              <a:lnSpc>
                <a:spcPct val="150000"/>
              </a:lnSpc>
              <a:spcBef>
                <a:spcPts val="600"/>
              </a:spcBef>
              <a:spcAft>
                <a:spcPts val="1200"/>
              </a:spcAft>
              <a:buClr>
                <a:srgbClr val="0070C0"/>
              </a:buClr>
              <a:buFont typeface="Wingdings" panose="05000000000000000000" pitchFamily="2" charset="2"/>
              <a:buChar char="§"/>
            </a:pPr>
            <a:r>
              <a:rPr lang="en-GB" sz="2400" i="1" dirty="0">
                <a:latin typeface="Tahoma" panose="020B0604030504040204" pitchFamily="34" charset="0"/>
                <a:ea typeface="Tahoma" panose="020B0604030504040204" pitchFamily="34" charset="0"/>
                <a:cs typeface="Tahoma" panose="020B0604030504040204" pitchFamily="34" charset="0"/>
              </a:rPr>
              <a:t>S</a:t>
            </a:r>
            <a:r>
              <a:rPr lang="en-GB" sz="2400" i="1" dirty="0">
                <a:effectLst/>
                <a:latin typeface="Tahoma" panose="020B0604030504040204" pitchFamily="34" charset="0"/>
                <a:ea typeface="Tahoma" panose="020B0604030504040204" pitchFamily="34" charset="0"/>
                <a:cs typeface="Tahoma" panose="020B0604030504040204" pitchFamily="34" charset="0"/>
              </a:rPr>
              <a:t>evere</a:t>
            </a:r>
            <a:r>
              <a:rPr lang="en-GB" sz="2400" dirty="0">
                <a:effectLst/>
                <a:latin typeface="Tahoma" panose="020B0604030504040204" pitchFamily="34" charset="0"/>
                <a:ea typeface="Tahoma" panose="020B0604030504040204" pitchFamily="34" charset="0"/>
                <a:cs typeface="Tahoma" panose="020B0604030504040204" pitchFamily="34" charset="0"/>
              </a:rPr>
              <a:t> vs </a:t>
            </a:r>
            <a:r>
              <a:rPr lang="en-GB" sz="2400" i="1" dirty="0">
                <a:effectLst/>
                <a:latin typeface="Tahoma" panose="020B0604030504040204" pitchFamily="34" charset="0"/>
                <a:ea typeface="Tahoma" panose="020B0604030504040204" pitchFamily="34" charset="0"/>
                <a:cs typeface="Tahoma" panose="020B0604030504040204" pitchFamily="34" charset="0"/>
              </a:rPr>
              <a:t>Normal</a:t>
            </a:r>
            <a:r>
              <a:rPr lang="en-GB" sz="2400" dirty="0">
                <a:effectLst/>
                <a:latin typeface="Tahoma" panose="020B0604030504040204" pitchFamily="34" charset="0"/>
                <a:ea typeface="Tahoma" panose="020B0604030504040204" pitchFamily="34" charset="0"/>
                <a:cs typeface="Tahoma" panose="020B0604030504040204" pitchFamily="34" charset="0"/>
              </a:rPr>
              <a:t>.</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E0A141F-8038-3067-1CFC-EA9B74EB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44887" y="502920"/>
            <a:ext cx="6793586" cy="6198073"/>
          </a:xfrm>
          <a:prstGeom prst="rect">
            <a:avLst/>
          </a:prstGeom>
          <a:noFill/>
          <a:ln>
            <a:noFill/>
          </a:ln>
        </p:spPr>
      </p:pic>
    </p:spTree>
    <p:extLst>
      <p:ext uri="{BB962C8B-B14F-4D97-AF65-F5344CB8AC3E}">
        <p14:creationId xmlns:p14="http://schemas.microsoft.com/office/powerpoint/2010/main" val="428154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507251" y="308992"/>
            <a:ext cx="4108292"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Effect of FHR features</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45</a:t>
            </a:fld>
            <a:endParaRPr lang="en-US"/>
          </a:p>
        </p:txBody>
      </p:sp>
      <p:sp>
        <p:nvSpPr>
          <p:cNvPr id="5" name="TextBox 4">
            <a:extLst>
              <a:ext uri="{FF2B5EF4-FFF2-40B4-BE49-F238E27FC236}">
                <a16:creationId xmlns:a16="http://schemas.microsoft.com/office/drawing/2014/main" id="{A6B5F43F-4145-9EC7-17C3-B7002F0D880A}"/>
              </a:ext>
            </a:extLst>
          </p:cNvPr>
          <p:cNvSpPr txBox="1"/>
          <p:nvPr/>
        </p:nvSpPr>
        <p:spPr>
          <a:xfrm>
            <a:off x="581843" y="1228397"/>
            <a:ext cx="4534444" cy="4910640"/>
          </a:xfrm>
          <a:prstGeom prst="rect">
            <a:avLst/>
          </a:prstGeom>
          <a:noFill/>
        </p:spPr>
        <p:txBody>
          <a:bodyPr wrap="square">
            <a:spAutoFit/>
          </a:bodyPr>
          <a:lstStyle/>
          <a:p>
            <a:pPr>
              <a:lnSpc>
                <a:spcPct val="150000"/>
              </a:lnSpc>
              <a:spcBef>
                <a:spcPts val="600"/>
              </a:spcBef>
              <a:spcAft>
                <a:spcPts val="600"/>
              </a:spcAft>
            </a:pPr>
            <a:r>
              <a:rPr lang="en-GB" sz="2400" dirty="0">
                <a:effectLst/>
                <a:latin typeface="Tahoma" panose="020B0604030504040204" pitchFamily="34" charset="0"/>
                <a:ea typeface="Tahoma" panose="020B0604030504040204" pitchFamily="34" charset="0"/>
                <a:cs typeface="Tahoma" panose="020B0604030504040204" pitchFamily="34" charset="0"/>
              </a:rPr>
              <a:t>Performance of the proposed multi-tasking deep learning model evaluated on the last </a:t>
            </a:r>
            <a:r>
              <a:rPr lang="en-GB" sz="2400" dirty="0">
                <a:solidFill>
                  <a:srgbClr val="C00000"/>
                </a:solidFill>
                <a:effectLst/>
                <a:latin typeface="Tahoma" panose="020B0604030504040204" pitchFamily="34" charset="0"/>
                <a:ea typeface="Tahoma" panose="020B0604030504040204" pitchFamily="34" charset="0"/>
                <a:cs typeface="Tahoma" panose="020B0604030504040204" pitchFamily="34" charset="0"/>
              </a:rPr>
              <a:t>three-hours with hand crafted FHR features:</a:t>
            </a:r>
          </a:p>
          <a:p>
            <a:pPr marL="1028700" lvl="1" indent="-571500">
              <a:lnSpc>
                <a:spcPct val="150000"/>
              </a:lnSpc>
              <a:spcBef>
                <a:spcPts val="600"/>
              </a:spcBef>
              <a:spcAft>
                <a:spcPts val="600"/>
              </a:spcAft>
              <a:buClr>
                <a:srgbClr val="0070C0"/>
              </a:buClr>
              <a:buFont typeface="Wingdings" panose="05000000000000000000" pitchFamily="2" charset="2"/>
              <a:buChar char="§"/>
            </a:pPr>
            <a:r>
              <a:rPr lang="en-GB" sz="2400" i="1" dirty="0">
                <a:latin typeface="Tahoma" panose="020B0604030504040204" pitchFamily="34" charset="0"/>
                <a:ea typeface="Tahoma" panose="020B0604030504040204" pitchFamily="34" charset="0"/>
                <a:cs typeface="Tahoma" panose="020B0604030504040204" pitchFamily="34" charset="0"/>
              </a:rPr>
              <a:t>Pathological</a:t>
            </a:r>
            <a:r>
              <a:rPr lang="en-GB" sz="2400" dirty="0">
                <a:latin typeface="Tahoma" panose="020B0604030504040204" pitchFamily="34" charset="0"/>
                <a:ea typeface="Tahoma" panose="020B0604030504040204" pitchFamily="34" charset="0"/>
                <a:cs typeface="Tahoma" panose="020B0604030504040204" pitchFamily="34" charset="0"/>
              </a:rPr>
              <a:t> vs </a:t>
            </a:r>
            <a:r>
              <a:rPr lang="en-GB" sz="2400" i="1" dirty="0">
                <a:latin typeface="Tahoma" panose="020B0604030504040204" pitchFamily="34" charset="0"/>
                <a:ea typeface="Tahoma" panose="020B0604030504040204" pitchFamily="34" charset="0"/>
                <a:cs typeface="Tahoma" panose="020B0604030504040204" pitchFamily="34" charset="0"/>
              </a:rPr>
              <a:t>Normal</a:t>
            </a:r>
            <a:r>
              <a:rPr lang="en-GB" sz="2400" dirty="0">
                <a:latin typeface="Tahoma" panose="020B0604030504040204" pitchFamily="34" charset="0"/>
                <a:ea typeface="Tahoma" panose="020B0604030504040204" pitchFamily="34" charset="0"/>
                <a:cs typeface="Tahoma" panose="020B0604030504040204" pitchFamily="34" charset="0"/>
              </a:rPr>
              <a:t>;   </a:t>
            </a:r>
          </a:p>
          <a:p>
            <a:pPr marL="1028700" lvl="1" indent="-571500">
              <a:lnSpc>
                <a:spcPct val="150000"/>
              </a:lnSpc>
              <a:spcBef>
                <a:spcPts val="600"/>
              </a:spcBef>
              <a:spcAft>
                <a:spcPts val="600"/>
              </a:spcAft>
              <a:buClr>
                <a:srgbClr val="0070C0"/>
              </a:buClr>
              <a:buFont typeface="Wingdings" panose="05000000000000000000" pitchFamily="2" charset="2"/>
              <a:buChar char="§"/>
            </a:pPr>
            <a:r>
              <a:rPr lang="en-GB" sz="2400" i="1" dirty="0" err="1">
                <a:latin typeface="Tahoma" panose="020B0604030504040204" pitchFamily="34" charset="0"/>
                <a:ea typeface="Tahoma" panose="020B0604030504040204" pitchFamily="34" charset="0"/>
                <a:cs typeface="Tahoma" panose="020B0604030504040204" pitchFamily="34" charset="0"/>
              </a:rPr>
              <a:t>Acidemia</a:t>
            </a:r>
            <a:r>
              <a:rPr lang="en-GB" sz="2400" dirty="0">
                <a:latin typeface="Tahoma" panose="020B0604030504040204" pitchFamily="34" charset="0"/>
                <a:ea typeface="Tahoma" panose="020B0604030504040204" pitchFamily="34" charset="0"/>
                <a:cs typeface="Tahoma" panose="020B0604030504040204" pitchFamily="34" charset="0"/>
              </a:rPr>
              <a:t> vs </a:t>
            </a:r>
            <a:r>
              <a:rPr lang="en-GB" sz="2400" i="1" dirty="0">
                <a:latin typeface="Tahoma" panose="020B0604030504040204" pitchFamily="34" charset="0"/>
                <a:ea typeface="Tahoma" panose="020B0604030504040204" pitchFamily="34" charset="0"/>
                <a:cs typeface="Tahoma" panose="020B0604030504040204" pitchFamily="34" charset="0"/>
              </a:rPr>
              <a:t>Normal</a:t>
            </a:r>
            <a:r>
              <a:rPr lang="en-GB" sz="2400" dirty="0">
                <a:latin typeface="Tahoma" panose="020B0604030504040204" pitchFamily="34" charset="0"/>
                <a:ea typeface="Tahoma" panose="020B0604030504040204" pitchFamily="34" charset="0"/>
                <a:cs typeface="Tahoma" panose="020B0604030504040204" pitchFamily="34" charset="0"/>
              </a:rPr>
              <a:t>;  </a:t>
            </a:r>
          </a:p>
          <a:p>
            <a:pPr marL="1028700" lvl="1" indent="-571500">
              <a:lnSpc>
                <a:spcPct val="150000"/>
              </a:lnSpc>
              <a:spcBef>
                <a:spcPts val="600"/>
              </a:spcBef>
              <a:spcAft>
                <a:spcPts val="600"/>
              </a:spcAft>
              <a:buClr>
                <a:srgbClr val="0070C0"/>
              </a:buClr>
              <a:buFont typeface="Wingdings" panose="05000000000000000000" pitchFamily="2" charset="2"/>
              <a:buChar char="§"/>
            </a:pPr>
            <a:r>
              <a:rPr lang="en-GB" sz="2400" i="1" dirty="0">
                <a:latin typeface="Tahoma" panose="020B0604030504040204" pitchFamily="34" charset="0"/>
                <a:ea typeface="Tahoma" panose="020B0604030504040204" pitchFamily="34" charset="0"/>
                <a:cs typeface="Tahoma" panose="020B0604030504040204" pitchFamily="34" charset="0"/>
              </a:rPr>
              <a:t>Severe</a:t>
            </a:r>
            <a:r>
              <a:rPr lang="en-GB" sz="2400" dirty="0">
                <a:latin typeface="Tahoma" panose="020B0604030504040204" pitchFamily="34" charset="0"/>
                <a:ea typeface="Tahoma" panose="020B0604030504040204" pitchFamily="34" charset="0"/>
                <a:cs typeface="Tahoma" panose="020B0604030504040204" pitchFamily="34" charset="0"/>
              </a:rPr>
              <a:t> vs </a:t>
            </a:r>
            <a:r>
              <a:rPr lang="en-GB" sz="2400" i="1" dirty="0">
                <a:latin typeface="Tahoma" panose="020B0604030504040204" pitchFamily="34" charset="0"/>
                <a:ea typeface="Tahoma" panose="020B0604030504040204" pitchFamily="34" charset="0"/>
                <a:cs typeface="Tahoma" panose="020B0604030504040204" pitchFamily="34" charset="0"/>
              </a:rPr>
              <a:t>Normal</a:t>
            </a:r>
            <a:r>
              <a:rPr lang="en-GB" sz="2400" dirty="0">
                <a:latin typeface="Tahoma" panose="020B0604030504040204" pitchFamily="34" charset="0"/>
                <a:ea typeface="Tahoma" panose="020B0604030504040204" pitchFamily="34" charset="0"/>
                <a:cs typeface="Tahoma" panose="020B0604030504040204" pitchFamily="34" charset="0"/>
              </a:rPr>
              <a:t>.</a:t>
            </a:r>
            <a:endParaRPr lang="en-GB" sz="2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2EF7CFBD-113C-2C0B-32BB-468C6BC2C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116287" y="527081"/>
            <a:ext cx="6296780" cy="6021926"/>
          </a:xfrm>
          <a:prstGeom prst="rect">
            <a:avLst/>
          </a:prstGeom>
          <a:noFill/>
          <a:ln>
            <a:noFill/>
          </a:ln>
        </p:spPr>
      </p:pic>
    </p:spTree>
    <p:extLst>
      <p:ext uri="{BB962C8B-B14F-4D97-AF65-F5344CB8AC3E}">
        <p14:creationId xmlns:p14="http://schemas.microsoft.com/office/powerpoint/2010/main" val="14280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447495" y="388839"/>
            <a:ext cx="2844345" cy="523220"/>
          </a:xfrm>
          <a:prstGeom prst="rect">
            <a:avLst/>
          </a:prstGeom>
          <a:noFill/>
        </p:spPr>
        <p:txBody>
          <a:bodyPr wrap="square">
            <a:spAutoFit/>
          </a:bodyPr>
          <a:lstStyle/>
          <a:p>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Performance</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46</a:t>
            </a:fld>
            <a:endParaRPr lang="en-US"/>
          </a:p>
        </p:txBody>
      </p:sp>
      <p:graphicFrame>
        <p:nvGraphicFramePr>
          <p:cNvPr id="4" name="Table 3">
            <a:extLst>
              <a:ext uri="{FF2B5EF4-FFF2-40B4-BE49-F238E27FC236}">
                <a16:creationId xmlns:a16="http://schemas.microsoft.com/office/drawing/2014/main" id="{31BE2334-B442-0312-D641-81F3067A0074}"/>
              </a:ext>
            </a:extLst>
          </p:cNvPr>
          <p:cNvGraphicFramePr>
            <a:graphicFrameLocks noGrp="1"/>
          </p:cNvGraphicFramePr>
          <p:nvPr>
            <p:extLst>
              <p:ext uri="{D42A27DB-BD31-4B8C-83A1-F6EECF244321}">
                <p14:modId xmlns:p14="http://schemas.microsoft.com/office/powerpoint/2010/main" val="641549095"/>
              </p:ext>
            </p:extLst>
          </p:nvPr>
        </p:nvGraphicFramePr>
        <p:xfrm>
          <a:off x="692946" y="1128409"/>
          <a:ext cx="10279855" cy="4341143"/>
        </p:xfrm>
        <a:graphic>
          <a:graphicData uri="http://schemas.openxmlformats.org/drawingml/2006/table">
            <a:tbl>
              <a:tblPr firstRow="1" firstCol="1" bandRow="1">
                <a:tableStyleId>{5C22544A-7EE6-4342-B048-85BDC9FD1C3A}</a:tableStyleId>
              </a:tblPr>
              <a:tblGrid>
                <a:gridCol w="3386628">
                  <a:extLst>
                    <a:ext uri="{9D8B030D-6E8A-4147-A177-3AD203B41FA5}">
                      <a16:colId xmlns:a16="http://schemas.microsoft.com/office/drawing/2014/main" val="3754282500"/>
                    </a:ext>
                  </a:extLst>
                </a:gridCol>
                <a:gridCol w="2118221">
                  <a:extLst>
                    <a:ext uri="{9D8B030D-6E8A-4147-A177-3AD203B41FA5}">
                      <a16:colId xmlns:a16="http://schemas.microsoft.com/office/drawing/2014/main" val="456468403"/>
                    </a:ext>
                  </a:extLst>
                </a:gridCol>
                <a:gridCol w="2387503">
                  <a:extLst>
                    <a:ext uri="{9D8B030D-6E8A-4147-A177-3AD203B41FA5}">
                      <a16:colId xmlns:a16="http://schemas.microsoft.com/office/drawing/2014/main" val="3004597441"/>
                    </a:ext>
                  </a:extLst>
                </a:gridCol>
                <a:gridCol w="2387503">
                  <a:extLst>
                    <a:ext uri="{9D8B030D-6E8A-4147-A177-3AD203B41FA5}">
                      <a16:colId xmlns:a16="http://schemas.microsoft.com/office/drawing/2014/main" val="636229613"/>
                    </a:ext>
                  </a:extLst>
                </a:gridCol>
              </a:tblGrid>
              <a:tr h="775601">
                <a:tc rowSpan="2">
                  <a:txBody>
                    <a:bodyPr/>
                    <a:lstStyle/>
                    <a:p>
                      <a:pPr algn="ctr">
                        <a:lnSpc>
                          <a:spcPct val="150000"/>
                        </a:lnSpc>
                        <a:spcAft>
                          <a:spcPts val="800"/>
                        </a:spcAft>
                      </a:pPr>
                      <a:endParaRPr lang="en-GB" sz="2400" b="1"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Model</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gridSpan="3">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 Metrics</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822066"/>
                  </a:ext>
                </a:extLst>
              </a:tr>
              <a:tr h="964349">
                <a:tc vMerge="1">
                  <a:txBody>
                    <a:bodyPr/>
                    <a:lstStyle/>
                    <a:p>
                      <a:endParaRPr lang="en-GB"/>
                    </a:p>
                  </a:txBody>
                  <a:tcPr/>
                </a:tc>
                <a:tc>
                  <a:txBody>
                    <a:bodyPr/>
                    <a:lstStyle/>
                    <a:p>
                      <a:pPr algn="ctr">
                        <a:lnSpc>
                          <a:spcPct val="150000"/>
                        </a:lnSpc>
                        <a:spcAft>
                          <a:spcPts val="800"/>
                        </a:spcAft>
                      </a:pPr>
                      <a:r>
                        <a:rPr lang="en-GB" sz="2400" b="1" i="1" dirty="0">
                          <a:effectLst/>
                          <a:latin typeface="Tahoma" panose="020B0604030504040204" pitchFamily="34" charset="0"/>
                          <a:ea typeface="Tahoma" panose="020B0604030504040204" pitchFamily="34" charset="0"/>
                          <a:cs typeface="Tahoma" panose="020B0604030504040204" pitchFamily="34" charset="0"/>
                        </a:rPr>
                        <a:t>FPR</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i="1" dirty="0">
                          <a:effectLst/>
                          <a:latin typeface="Tahoma" panose="020B0604030504040204" pitchFamily="34" charset="0"/>
                          <a:ea typeface="Tahoma" panose="020B0604030504040204" pitchFamily="34" charset="0"/>
                          <a:cs typeface="Tahoma" panose="020B0604030504040204" pitchFamily="34" charset="0"/>
                        </a:rPr>
                        <a:t>Sensitivity</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i="1" dirty="0">
                          <a:effectLst/>
                          <a:latin typeface="Tahoma" panose="020B0604030504040204" pitchFamily="34" charset="0"/>
                          <a:ea typeface="Tahoma" panose="020B0604030504040204" pitchFamily="34" charset="0"/>
                          <a:cs typeface="Tahoma" panose="020B0604030504040204" pitchFamily="34" charset="0"/>
                        </a:rPr>
                        <a:t>F1-score</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777253696"/>
                  </a:ext>
                </a:extLst>
              </a:tr>
              <a:tr h="861816">
                <a:tc>
                  <a:txBody>
                    <a:bodyPr/>
                    <a:lstStyle/>
                    <a:p>
                      <a:pPr algn="ctr">
                        <a:lnSpc>
                          <a:spcPct val="150000"/>
                        </a:lnSpc>
                        <a:spcAft>
                          <a:spcPts val="800"/>
                        </a:spcAft>
                      </a:pPr>
                      <a:r>
                        <a:rPr lang="en-GB" sz="2400" b="1" i="1" dirty="0" err="1">
                          <a:effectLst/>
                          <a:latin typeface="Tahoma" panose="020B0604030504040204" pitchFamily="34" charset="0"/>
                          <a:ea typeface="Tahoma" panose="020B0604030504040204" pitchFamily="34" charset="0"/>
                          <a:cs typeface="Tahoma" panose="020B0604030504040204" pitchFamily="34" charset="0"/>
                        </a:rPr>
                        <a:t>OxSys</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0.14</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a:effectLst/>
                          <a:latin typeface="Tahoma" panose="020B0604030504040204" pitchFamily="34" charset="0"/>
                          <a:ea typeface="Tahoma" panose="020B0604030504040204" pitchFamily="34" charset="0"/>
                          <a:cs typeface="Tahoma" panose="020B0604030504040204" pitchFamily="34" charset="0"/>
                        </a:rPr>
                        <a:t>0.38</a:t>
                      </a:r>
                      <a:endParaRPr lang="en-GB" sz="2400" b="1">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0.16</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524893517"/>
                  </a:ext>
                </a:extLst>
              </a:tr>
              <a:tr h="964349">
                <a:tc>
                  <a:txBody>
                    <a:bodyPr/>
                    <a:lstStyle/>
                    <a:p>
                      <a:pPr algn="ctr">
                        <a:lnSpc>
                          <a:spcPct val="100000"/>
                        </a:lnSpc>
                        <a:spcAft>
                          <a:spcPts val="800"/>
                        </a:spcAft>
                      </a:pPr>
                      <a:r>
                        <a:rPr lang="en-GB" sz="2400" b="1" i="1" dirty="0">
                          <a:effectLst/>
                          <a:latin typeface="Tahoma" panose="020B0604030504040204" pitchFamily="34" charset="0"/>
                          <a:ea typeface="Tahoma" panose="020B0604030504040204" pitchFamily="34" charset="0"/>
                          <a:cs typeface="Tahoma" panose="020B0604030504040204" pitchFamily="34" charset="0"/>
                        </a:rPr>
                        <a:t>Clinical Practice </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0.16</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0.33</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0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0.13</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867204979"/>
                  </a:ext>
                </a:extLst>
              </a:tr>
              <a:tr h="775028">
                <a:tc>
                  <a:txBody>
                    <a:bodyPr/>
                    <a:lstStyle/>
                    <a:p>
                      <a:pPr algn="ctr">
                        <a:lnSpc>
                          <a:spcPct val="150000"/>
                        </a:lnSpc>
                        <a:spcAft>
                          <a:spcPts val="800"/>
                        </a:spcAft>
                      </a:pPr>
                      <a:r>
                        <a:rPr lang="en-GB" sz="2400" b="1" i="1" dirty="0">
                          <a:effectLst/>
                          <a:latin typeface="Tahoma" panose="020B0604030504040204" pitchFamily="34" charset="0"/>
                          <a:ea typeface="Tahoma" panose="020B0604030504040204" pitchFamily="34" charset="0"/>
                          <a:cs typeface="Tahoma" panose="020B0604030504040204" pitchFamily="34" charset="0"/>
                        </a:rPr>
                        <a:t>Our model</a:t>
                      </a:r>
                      <a:endParaRPr lang="en-GB" sz="2400" b="1" i="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0.15</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0.50 </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gn="ctr">
                        <a:lnSpc>
                          <a:spcPct val="150000"/>
                        </a:lnSpc>
                        <a:spcAft>
                          <a:spcPts val="800"/>
                        </a:spcAft>
                      </a:pPr>
                      <a:r>
                        <a:rPr lang="en-GB" sz="2400" b="1" dirty="0">
                          <a:effectLst/>
                          <a:latin typeface="Tahoma" panose="020B0604030504040204" pitchFamily="34" charset="0"/>
                          <a:ea typeface="Tahoma" panose="020B0604030504040204" pitchFamily="34" charset="0"/>
                          <a:cs typeface="Tahoma" panose="020B0604030504040204" pitchFamily="34" charset="0"/>
                        </a:rPr>
                        <a:t>0.16 </a:t>
                      </a:r>
                      <a:endParaRPr lang="en-GB" sz="2400" b="1" dirty="0">
                        <a:solidFill>
                          <a:srgbClr val="7B7B7B"/>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086170494"/>
                  </a:ext>
                </a:extLst>
              </a:tr>
            </a:tbl>
          </a:graphicData>
        </a:graphic>
      </p:graphicFrame>
      <p:sp>
        <p:nvSpPr>
          <p:cNvPr id="5" name="TextBox 4">
            <a:extLst>
              <a:ext uri="{FF2B5EF4-FFF2-40B4-BE49-F238E27FC236}">
                <a16:creationId xmlns:a16="http://schemas.microsoft.com/office/drawing/2014/main" id="{D6F1942D-2735-BB0A-07EB-AADED6B2BC20}"/>
              </a:ext>
            </a:extLst>
          </p:cNvPr>
          <p:cNvSpPr txBox="1"/>
          <p:nvPr/>
        </p:nvSpPr>
        <p:spPr>
          <a:xfrm>
            <a:off x="692945" y="5469551"/>
            <a:ext cx="10967276" cy="1200329"/>
          </a:xfrm>
          <a:prstGeom prst="rect">
            <a:avLst/>
          </a:prstGeom>
          <a:noFill/>
        </p:spPr>
        <p:txBody>
          <a:bodyPr wrap="square">
            <a:spAutoFit/>
          </a:bodyPr>
          <a:lstStyle/>
          <a:p>
            <a:r>
              <a:rPr lang="en-GB" sz="2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Performance of the model evaluated at </a:t>
            </a:r>
            <a:r>
              <a:rPr lang="en-GB" sz="2400" b="0" i="0" dirty="0">
                <a:effectLst/>
                <a:latin typeface="Tahoma" panose="020B0604030504040204" pitchFamily="34" charset="0"/>
                <a:ea typeface="Tahoma" panose="020B0604030504040204" pitchFamily="34" charset="0"/>
                <a:cs typeface="Tahoma" panose="020B0604030504040204" pitchFamily="34" charset="0"/>
              </a:rPr>
              <a:t>fifteen minutes before birth </a:t>
            </a:r>
            <a:r>
              <a:rPr lang="en-GB" sz="2400" dirty="0">
                <a:latin typeface="Tahoma" panose="020B0604030504040204" pitchFamily="34" charset="0"/>
                <a:ea typeface="Tahoma" panose="020B0604030504040204" pitchFamily="34" charset="0"/>
                <a:cs typeface="Tahoma" panose="020B0604030504040204" pitchFamily="34" charset="0"/>
              </a:rPr>
              <a:t>(</a:t>
            </a:r>
            <a:r>
              <a:rPr lang="en-GB" sz="2400" i="1" dirty="0">
                <a:latin typeface="Tahoma" panose="020B0604030504040204" pitchFamily="34" charset="0"/>
                <a:ea typeface="Tahoma" panose="020B0604030504040204" pitchFamily="34" charset="0"/>
                <a:cs typeface="Tahoma" panose="020B0604030504040204" pitchFamily="34" charset="0"/>
              </a:rPr>
              <a:t>FPR</a:t>
            </a:r>
            <a:r>
              <a:rPr lang="en-GB" sz="2400" dirty="0">
                <a:latin typeface="Tahoma" panose="020B0604030504040204" pitchFamily="34" charset="0"/>
                <a:ea typeface="Tahoma" panose="020B0604030504040204" pitchFamily="34" charset="0"/>
                <a:cs typeface="Tahoma" panose="020B0604030504040204" pitchFamily="34" charset="0"/>
              </a:rPr>
              <a:t> – false positive rate: </a:t>
            </a:r>
            <a:r>
              <a:rPr lang="en-GB" sz="24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FP/(FP+TN); </a:t>
            </a:r>
            <a:r>
              <a:rPr lang="en-GB" sz="2400" b="0" i="1" dirty="0">
                <a:solidFill>
                  <a:srgbClr val="040C28"/>
                </a:solidFill>
                <a:effectLst/>
                <a:latin typeface="Tahoma" panose="020B0604030504040204" pitchFamily="34" charset="0"/>
                <a:ea typeface="Tahoma" panose="020B0604030504040204" pitchFamily="34" charset="0"/>
                <a:cs typeface="Tahoma" panose="020B0604030504040204" pitchFamily="34" charset="0"/>
              </a:rPr>
              <a:t>Sensitivity</a:t>
            </a:r>
            <a:r>
              <a:rPr lang="en-GB" sz="24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 (TPR): TP/(TP+FN); </a:t>
            </a:r>
            <a:r>
              <a:rPr lang="en-GB" sz="2400" b="0" i="1" dirty="0">
                <a:solidFill>
                  <a:srgbClr val="040C28"/>
                </a:solidFill>
                <a:effectLst/>
                <a:latin typeface="Tahoma" panose="020B0604030504040204" pitchFamily="34" charset="0"/>
                <a:ea typeface="Tahoma" panose="020B0604030504040204" pitchFamily="34" charset="0"/>
                <a:cs typeface="Tahoma" panose="020B0604030504040204" pitchFamily="34" charset="0"/>
              </a:rPr>
              <a:t>F1-score</a:t>
            </a:r>
            <a:r>
              <a:rPr lang="en-GB" sz="24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 </a:t>
            </a:r>
            <a:r>
              <a:rPr lang="en-US" sz="2400" b="0" i="0" dirty="0">
                <a:solidFill>
                  <a:srgbClr val="3D3D4E"/>
                </a:solidFill>
                <a:effectLst/>
                <a:latin typeface="Tahoma" panose="020B0604030504040204" pitchFamily="34" charset="0"/>
                <a:ea typeface="Tahoma" panose="020B0604030504040204" pitchFamily="34" charset="0"/>
                <a:cs typeface="Tahoma" panose="020B0604030504040204" pitchFamily="34" charset="0"/>
              </a:rPr>
              <a:t>combines the </a:t>
            </a:r>
            <a:r>
              <a:rPr lang="en-US" sz="2400" i="1" dirty="0">
                <a:solidFill>
                  <a:srgbClr val="3D3D4E"/>
                </a:solidFill>
                <a:latin typeface="Tahoma" panose="020B0604030504040204" pitchFamily="34" charset="0"/>
                <a:ea typeface="Tahoma" panose="020B0604030504040204" pitchFamily="34" charset="0"/>
                <a:cs typeface="Tahoma" panose="020B0604030504040204" pitchFamily="34" charset="0"/>
              </a:rPr>
              <a:t>P</a:t>
            </a:r>
            <a:r>
              <a:rPr lang="en-US" sz="2400" b="0" i="1" dirty="0">
                <a:solidFill>
                  <a:srgbClr val="3D3D4E"/>
                </a:solidFill>
                <a:effectLst/>
                <a:latin typeface="Tahoma" panose="020B0604030504040204" pitchFamily="34" charset="0"/>
                <a:ea typeface="Tahoma" panose="020B0604030504040204" pitchFamily="34" charset="0"/>
                <a:cs typeface="Tahoma" panose="020B0604030504040204" pitchFamily="34" charset="0"/>
              </a:rPr>
              <a:t>recision</a:t>
            </a:r>
            <a:r>
              <a:rPr lang="en-US" sz="2400" b="0" i="0" dirty="0">
                <a:solidFill>
                  <a:srgbClr val="3D3D4E"/>
                </a:solidFill>
                <a:effectLst/>
                <a:latin typeface="Tahoma" panose="020B0604030504040204" pitchFamily="34" charset="0"/>
                <a:ea typeface="Tahoma" panose="020B0604030504040204" pitchFamily="34" charset="0"/>
                <a:cs typeface="Tahoma" panose="020B0604030504040204" pitchFamily="34" charset="0"/>
              </a:rPr>
              <a:t> and </a:t>
            </a:r>
            <a:r>
              <a:rPr lang="en-US" sz="2400" i="1" dirty="0">
                <a:solidFill>
                  <a:srgbClr val="3D3D4E"/>
                </a:solidFill>
                <a:latin typeface="Tahoma" panose="020B0604030504040204" pitchFamily="34" charset="0"/>
                <a:ea typeface="Tahoma" panose="020B0604030504040204" pitchFamily="34" charset="0"/>
                <a:cs typeface="Tahoma" panose="020B0604030504040204" pitchFamily="34" charset="0"/>
              </a:rPr>
              <a:t>R</a:t>
            </a:r>
            <a:r>
              <a:rPr lang="en-US" sz="2400" b="0" i="1" dirty="0">
                <a:solidFill>
                  <a:srgbClr val="3D3D4E"/>
                </a:solidFill>
                <a:effectLst/>
                <a:latin typeface="Tahoma" panose="020B0604030504040204" pitchFamily="34" charset="0"/>
                <a:ea typeface="Tahoma" panose="020B0604030504040204" pitchFamily="34" charset="0"/>
                <a:cs typeface="Tahoma" panose="020B0604030504040204" pitchFamily="34" charset="0"/>
              </a:rPr>
              <a:t>ecall</a:t>
            </a:r>
            <a:r>
              <a:rPr lang="en-GB" sz="2400" b="0" i="1" dirty="0">
                <a:effectLst/>
                <a:latin typeface="Tahoma" panose="020B0604030504040204" pitchFamily="34" charset="0"/>
                <a:ea typeface="Tahoma" panose="020B0604030504040204" pitchFamily="34" charset="0"/>
                <a:cs typeface="Tahoma" panose="020B0604030504040204" pitchFamily="34" charset="0"/>
              </a:rPr>
              <a:t>.</a:t>
            </a:r>
            <a:endParaRPr lang="en-GB" sz="24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8520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2F2A4D8-1DA4-FEF1-DA8C-AC1AFF65D751}"/>
              </a:ext>
            </a:extLst>
          </p:cNvPr>
          <p:cNvSpPr txBox="1"/>
          <p:nvPr/>
        </p:nvSpPr>
        <p:spPr>
          <a:xfrm>
            <a:off x="735357" y="1726459"/>
            <a:ext cx="11064240" cy="4108817"/>
          </a:xfrm>
          <a:prstGeom prst="rect">
            <a:avLst/>
          </a:prstGeom>
          <a:noFill/>
        </p:spPr>
        <p:txBody>
          <a:bodyPr wrap="square">
            <a:spAutoFit/>
          </a:bodyPr>
          <a:lstStyle/>
          <a:p>
            <a:pPr marL="342900" indent="-342900">
              <a:spcBef>
                <a:spcPts val="600"/>
              </a:spcBef>
              <a:spcAft>
                <a:spcPts val="1200"/>
              </a:spcAft>
              <a:buFont typeface="Arial" panose="020B0604020202020204" pitchFamily="34" charset="0"/>
              <a:buChar char="•"/>
            </a:pP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Results show </a:t>
            </a: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potential of the developed DL models to improve the accuracy of CTG interpretation and provide early warning for clinical staff when there is a risk of adverse birth outcomes</a:t>
            </a:r>
          </a:p>
          <a:p>
            <a:pPr marL="342900" indent="-342900">
              <a:spcBef>
                <a:spcPts val="600"/>
              </a:spcBef>
              <a:spcAft>
                <a:spcPts val="1200"/>
              </a:spcAft>
              <a:buFont typeface="Arial" panose="020B0604020202020204" pitchFamily="34" charset="0"/>
              <a:buChar char="•"/>
            </a:pP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Future research should explore several avenues to enhance its performance, such as incorporating additional clinical data (e.g., uterine environment), and pre-training the model on larger sequence prediction tasks</a:t>
            </a:r>
          </a:p>
          <a:p>
            <a:pPr marL="342900" indent="-342900">
              <a:spcBef>
                <a:spcPts val="600"/>
              </a:spcBef>
              <a:spcAft>
                <a:spcPts val="1200"/>
              </a:spcAft>
              <a:buFont typeface="Arial" panose="020B0604020202020204" pitchFamily="34" charset="0"/>
              <a:buChar char="•"/>
            </a:pP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Beyond the project </a:t>
            </a: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 clinical and societal impact (</a:t>
            </a:r>
            <a:r>
              <a:rPr lang="en-GB" sz="24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external validation; usability/trust; and commercialisation)</a:t>
            </a:r>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1200"/>
              </a:spcAft>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13EDC2A0-BF8F-96FC-B326-CDB78F15BA84}"/>
              </a:ext>
            </a:extLst>
          </p:cNvPr>
          <p:cNvSpPr txBox="1"/>
          <p:nvPr/>
        </p:nvSpPr>
        <p:spPr>
          <a:xfrm>
            <a:off x="908352" y="499504"/>
            <a:ext cx="2409732" cy="523220"/>
          </a:xfrm>
          <a:prstGeom prst="rect">
            <a:avLst/>
          </a:prstGeom>
          <a:noFill/>
        </p:spPr>
        <p:txBody>
          <a:bodyPr wrap="square">
            <a:spAutoFit/>
          </a:bodyPr>
          <a:lstStyle/>
          <a:p>
            <a:r>
              <a:rPr lang="en-US" sz="2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Conclusion </a:t>
            </a:r>
            <a:endPar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94DDCBA6-76C6-C824-2686-CCFD3A37FA5A}"/>
              </a:ext>
            </a:extLst>
          </p:cNvPr>
          <p:cNvSpPr>
            <a:spLocks noGrp="1"/>
          </p:cNvSpPr>
          <p:nvPr>
            <p:ph type="sldNum" sz="quarter" idx="12"/>
          </p:nvPr>
        </p:nvSpPr>
        <p:spPr/>
        <p:txBody>
          <a:bodyPr/>
          <a:lstStyle/>
          <a:p>
            <a:fld id="{0946259B-8396-46CD-AD42-FDEDA89DA278}" type="slidenum">
              <a:rPr lang="en-US" smtClean="0"/>
              <a:t>47</a:t>
            </a:fld>
            <a:endParaRPr lang="en-US"/>
          </a:p>
        </p:txBody>
      </p:sp>
    </p:spTree>
    <p:extLst>
      <p:ext uri="{BB962C8B-B14F-4D97-AF65-F5344CB8AC3E}">
        <p14:creationId xmlns:p14="http://schemas.microsoft.com/office/powerpoint/2010/main" val="2665126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335564-860A-4736-A7CC-FA91060ADF86}"/>
              </a:ext>
            </a:extLst>
          </p:cNvPr>
          <p:cNvGrpSpPr/>
          <p:nvPr/>
        </p:nvGrpSpPr>
        <p:grpSpPr>
          <a:xfrm>
            <a:off x="967648" y="1266649"/>
            <a:ext cx="11224352" cy="5474484"/>
            <a:chOff x="921959" y="1416053"/>
            <a:chExt cx="11224352" cy="5474484"/>
          </a:xfrm>
        </p:grpSpPr>
        <p:sp>
          <p:nvSpPr>
            <p:cNvPr id="47" name="Down Arrow 46">
              <a:extLst>
                <a:ext uri="{FF2B5EF4-FFF2-40B4-BE49-F238E27FC236}">
                  <a16:creationId xmlns:a16="http://schemas.microsoft.com/office/drawing/2014/main" id="{8342DF8F-C457-2B21-EE4E-424373B7CEC2}"/>
                </a:ext>
              </a:extLst>
            </p:cNvPr>
            <p:cNvSpPr/>
            <p:nvPr/>
          </p:nvSpPr>
          <p:spPr>
            <a:xfrm>
              <a:off x="6096000" y="3129554"/>
              <a:ext cx="484187" cy="320675"/>
            </a:xfrm>
            <a:prstGeom prst="downArrow">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904" name="Picture 4">
              <a:extLst>
                <a:ext uri="{FF2B5EF4-FFF2-40B4-BE49-F238E27FC236}">
                  <a16:creationId xmlns:a16="http://schemas.microsoft.com/office/drawing/2014/main" id="{F1B00088-5B74-F451-E8E9-9BE956B8C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336" y="3669455"/>
              <a:ext cx="2347633" cy="16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Down Arrow 64">
              <a:extLst>
                <a:ext uri="{FF2B5EF4-FFF2-40B4-BE49-F238E27FC236}">
                  <a16:creationId xmlns:a16="http://schemas.microsoft.com/office/drawing/2014/main" id="{A0DFA246-D4B1-17D0-FE45-C44E3DFD418D}"/>
                </a:ext>
              </a:extLst>
            </p:cNvPr>
            <p:cNvSpPr/>
            <p:nvPr/>
          </p:nvSpPr>
          <p:spPr>
            <a:xfrm rot="10800000">
              <a:off x="6096000" y="5391222"/>
              <a:ext cx="484188" cy="379413"/>
            </a:xfrm>
            <a:prstGeom prst="downArrow">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7" name="Group 5">
              <a:extLst>
                <a:ext uri="{FF2B5EF4-FFF2-40B4-BE49-F238E27FC236}">
                  <a16:creationId xmlns:a16="http://schemas.microsoft.com/office/drawing/2014/main" id="{B492ECC5-CE0F-47D7-9274-D8D4FD4EEFAB}"/>
                </a:ext>
              </a:extLst>
            </p:cNvPr>
            <p:cNvGrpSpPr>
              <a:grpSpLocks/>
            </p:cNvGrpSpPr>
            <p:nvPr/>
          </p:nvGrpSpPr>
          <p:grpSpPr bwMode="auto">
            <a:xfrm>
              <a:off x="921959" y="3047132"/>
              <a:ext cx="11224352" cy="3843405"/>
              <a:chOff x="-657720" y="65179"/>
              <a:chExt cx="8995298" cy="2408122"/>
            </a:xfrm>
          </p:grpSpPr>
          <p:pic>
            <p:nvPicPr>
              <p:cNvPr id="19" name="Picture 8">
                <a:extLst>
                  <a:ext uri="{FF2B5EF4-FFF2-40B4-BE49-F238E27FC236}">
                    <a16:creationId xmlns:a16="http://schemas.microsoft.com/office/drawing/2014/main" id="{1EC5F58D-5210-4812-B37C-7E96F3EB7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85" y="533596"/>
                <a:ext cx="1591045" cy="10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a:extLst>
                  <a:ext uri="{FF2B5EF4-FFF2-40B4-BE49-F238E27FC236}">
                    <a16:creationId xmlns:a16="http://schemas.microsoft.com/office/drawing/2014/main" id="{D11868C3-678C-47FF-BE06-24E347306A99}"/>
                  </a:ext>
                </a:extLst>
              </p:cNvPr>
              <p:cNvSpPr txBox="1">
                <a:spLocks noChangeArrowheads="1"/>
              </p:cNvSpPr>
              <p:nvPr/>
            </p:nvSpPr>
            <p:spPr bwMode="auto">
              <a:xfrm>
                <a:off x="-657720" y="65179"/>
                <a:ext cx="1810392" cy="394660"/>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27000" tIns="0" rIns="0" bIns="0"/>
              <a:lstStyle>
                <a:lvl1pPr>
                  <a:defRPr sz="1200">
                    <a:solidFill>
                      <a:srgbClr val="028752"/>
                    </a:solidFill>
                    <a:latin typeface="Arial" panose="020B0604020202020204" pitchFamily="34" charset="0"/>
                  </a:defRPr>
                </a:lvl1pPr>
                <a:lvl2pPr marL="742950" indent="-285750">
                  <a:defRPr sz="1200">
                    <a:solidFill>
                      <a:srgbClr val="028752"/>
                    </a:solidFill>
                    <a:latin typeface="Arial" panose="020B0604020202020204" pitchFamily="34" charset="0"/>
                  </a:defRPr>
                </a:lvl2pPr>
                <a:lvl3pPr marL="1143000" indent="-228600">
                  <a:defRPr sz="1200">
                    <a:solidFill>
                      <a:srgbClr val="028752"/>
                    </a:solidFill>
                    <a:latin typeface="Arial" panose="020B0604020202020204" pitchFamily="34" charset="0"/>
                  </a:defRPr>
                </a:lvl3pPr>
                <a:lvl4pPr marL="1600200" indent="-228600">
                  <a:defRPr sz="1200">
                    <a:solidFill>
                      <a:srgbClr val="028752"/>
                    </a:solidFill>
                    <a:latin typeface="Arial" panose="020B0604020202020204" pitchFamily="34" charset="0"/>
                  </a:defRPr>
                </a:lvl4pPr>
                <a:lvl5pPr marL="2057400" indent="-228600">
                  <a:defRPr sz="1200">
                    <a:solidFill>
                      <a:srgbClr val="028752"/>
                    </a:solidFill>
                    <a:latin typeface="Arial" panose="020B0604020202020204" pitchFamily="34" charset="0"/>
                  </a:defRPr>
                </a:lvl5pPr>
                <a:lvl6pPr marL="2514600" indent="-228600" eaLnBrk="0" fontAlgn="base" hangingPunct="0">
                  <a:spcBef>
                    <a:spcPct val="0"/>
                  </a:spcBef>
                  <a:spcAft>
                    <a:spcPct val="0"/>
                  </a:spcAft>
                  <a:defRPr sz="1200">
                    <a:solidFill>
                      <a:srgbClr val="028752"/>
                    </a:solidFill>
                    <a:latin typeface="Arial" panose="020B0604020202020204" pitchFamily="34" charset="0"/>
                  </a:defRPr>
                </a:lvl6pPr>
                <a:lvl7pPr marL="2971800" indent="-228600" eaLnBrk="0" fontAlgn="base" hangingPunct="0">
                  <a:spcBef>
                    <a:spcPct val="0"/>
                  </a:spcBef>
                  <a:spcAft>
                    <a:spcPct val="0"/>
                  </a:spcAft>
                  <a:defRPr sz="1200">
                    <a:solidFill>
                      <a:srgbClr val="028752"/>
                    </a:solidFill>
                    <a:latin typeface="Arial" panose="020B0604020202020204" pitchFamily="34" charset="0"/>
                  </a:defRPr>
                </a:lvl7pPr>
                <a:lvl8pPr marL="3429000" indent="-228600" eaLnBrk="0" fontAlgn="base" hangingPunct="0">
                  <a:spcBef>
                    <a:spcPct val="0"/>
                  </a:spcBef>
                  <a:spcAft>
                    <a:spcPct val="0"/>
                  </a:spcAft>
                  <a:defRPr sz="1200">
                    <a:solidFill>
                      <a:srgbClr val="028752"/>
                    </a:solidFill>
                    <a:latin typeface="Arial" panose="020B0604020202020204" pitchFamily="34" charset="0"/>
                  </a:defRPr>
                </a:lvl8pPr>
                <a:lvl9pPr marL="3886200" indent="-228600" eaLnBrk="0" fontAlgn="base" hangingPunct="0">
                  <a:spcBef>
                    <a:spcPct val="0"/>
                  </a:spcBef>
                  <a:spcAft>
                    <a:spcPct val="0"/>
                  </a:spcAft>
                  <a:defRPr sz="1200">
                    <a:solidFill>
                      <a:srgbClr val="028752"/>
                    </a:solidFill>
                    <a:latin typeface="Arial" panose="020B0604020202020204" pitchFamily="34" charset="0"/>
                  </a:defRPr>
                </a:lvl9pPr>
              </a:lstStyle>
              <a:p>
                <a:pPr>
                  <a:defRPr/>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Standard CTG at the onset of labour</a:t>
                </a:r>
              </a:p>
            </p:txBody>
          </p:sp>
          <p:sp>
            <p:nvSpPr>
              <p:cNvPr id="22" name="Text Box 4">
                <a:extLst>
                  <a:ext uri="{FF2B5EF4-FFF2-40B4-BE49-F238E27FC236}">
                    <a16:creationId xmlns:a16="http://schemas.microsoft.com/office/drawing/2014/main" id="{6A405959-D8CA-427D-A1C1-489ECEE542B6}"/>
                  </a:ext>
                </a:extLst>
              </p:cNvPr>
              <p:cNvSpPr txBox="1">
                <a:spLocks noChangeArrowheads="1"/>
              </p:cNvSpPr>
              <p:nvPr/>
            </p:nvSpPr>
            <p:spPr bwMode="auto">
              <a:xfrm>
                <a:off x="1226609" y="1799708"/>
                <a:ext cx="1591045" cy="673593"/>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27000" tIns="0" rIns="0" bIns="0"/>
              <a:lstStyle>
                <a:lvl1pPr>
                  <a:defRPr sz="1200">
                    <a:solidFill>
                      <a:srgbClr val="028752"/>
                    </a:solidFill>
                    <a:latin typeface="Arial" panose="020B0604020202020204" pitchFamily="34" charset="0"/>
                  </a:defRPr>
                </a:lvl1pPr>
                <a:lvl2pPr marL="742950" indent="-285750">
                  <a:defRPr sz="1200">
                    <a:solidFill>
                      <a:srgbClr val="028752"/>
                    </a:solidFill>
                    <a:latin typeface="Arial" panose="020B0604020202020204" pitchFamily="34" charset="0"/>
                  </a:defRPr>
                </a:lvl2pPr>
                <a:lvl3pPr marL="1143000" indent="-228600">
                  <a:defRPr sz="1200">
                    <a:solidFill>
                      <a:srgbClr val="028752"/>
                    </a:solidFill>
                    <a:latin typeface="Arial" panose="020B0604020202020204" pitchFamily="34" charset="0"/>
                  </a:defRPr>
                </a:lvl3pPr>
                <a:lvl4pPr marL="1600200" indent="-228600">
                  <a:defRPr sz="1200">
                    <a:solidFill>
                      <a:srgbClr val="028752"/>
                    </a:solidFill>
                    <a:latin typeface="Arial" panose="020B0604020202020204" pitchFamily="34" charset="0"/>
                  </a:defRPr>
                </a:lvl4pPr>
                <a:lvl5pPr marL="2057400" indent="-228600">
                  <a:defRPr sz="1200">
                    <a:solidFill>
                      <a:srgbClr val="028752"/>
                    </a:solidFill>
                    <a:latin typeface="Arial" panose="020B0604020202020204" pitchFamily="34" charset="0"/>
                  </a:defRPr>
                </a:lvl5pPr>
                <a:lvl6pPr marL="2514600" indent="-228600" eaLnBrk="0" fontAlgn="base" hangingPunct="0">
                  <a:spcBef>
                    <a:spcPct val="0"/>
                  </a:spcBef>
                  <a:spcAft>
                    <a:spcPct val="0"/>
                  </a:spcAft>
                  <a:defRPr sz="1200">
                    <a:solidFill>
                      <a:srgbClr val="028752"/>
                    </a:solidFill>
                    <a:latin typeface="Arial" panose="020B0604020202020204" pitchFamily="34" charset="0"/>
                  </a:defRPr>
                </a:lvl6pPr>
                <a:lvl7pPr marL="2971800" indent="-228600" eaLnBrk="0" fontAlgn="base" hangingPunct="0">
                  <a:spcBef>
                    <a:spcPct val="0"/>
                  </a:spcBef>
                  <a:spcAft>
                    <a:spcPct val="0"/>
                  </a:spcAft>
                  <a:defRPr sz="1200">
                    <a:solidFill>
                      <a:srgbClr val="028752"/>
                    </a:solidFill>
                    <a:latin typeface="Arial" panose="020B0604020202020204" pitchFamily="34" charset="0"/>
                  </a:defRPr>
                </a:lvl7pPr>
                <a:lvl8pPr marL="3429000" indent="-228600" eaLnBrk="0" fontAlgn="base" hangingPunct="0">
                  <a:spcBef>
                    <a:spcPct val="0"/>
                  </a:spcBef>
                  <a:spcAft>
                    <a:spcPct val="0"/>
                  </a:spcAft>
                  <a:defRPr sz="1200">
                    <a:solidFill>
                      <a:srgbClr val="028752"/>
                    </a:solidFill>
                    <a:latin typeface="Arial" panose="020B0604020202020204" pitchFamily="34" charset="0"/>
                  </a:defRPr>
                </a:lvl8pPr>
                <a:lvl9pPr marL="3886200" indent="-228600" eaLnBrk="0" fontAlgn="base" hangingPunct="0">
                  <a:spcBef>
                    <a:spcPct val="0"/>
                  </a:spcBef>
                  <a:spcAft>
                    <a:spcPct val="0"/>
                  </a:spcAft>
                  <a:defRPr sz="1200">
                    <a:solidFill>
                      <a:srgbClr val="028752"/>
                    </a:solidFill>
                    <a:latin typeface="Arial" panose="020B0604020202020204" pitchFamily="34" charset="0"/>
                  </a:defRPr>
                </a:lvl9pPr>
              </a:lstStyle>
              <a:p>
                <a:pPr algn="ctr">
                  <a:defRPr/>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Touch screen input of clinical risk factors</a:t>
                </a:r>
              </a:p>
            </p:txBody>
          </p:sp>
          <p:pic>
            <p:nvPicPr>
              <p:cNvPr id="23" name="Picture 11">
                <a:extLst>
                  <a:ext uri="{FF2B5EF4-FFF2-40B4-BE49-F238E27FC236}">
                    <a16:creationId xmlns:a16="http://schemas.microsoft.com/office/drawing/2014/main" id="{B7773C18-896B-4969-A97B-987923224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0259" y="1865770"/>
                <a:ext cx="1422361" cy="50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7">
                <a:extLst>
                  <a:ext uri="{FF2B5EF4-FFF2-40B4-BE49-F238E27FC236}">
                    <a16:creationId xmlns:a16="http://schemas.microsoft.com/office/drawing/2014/main" id="{3AF32700-0B05-4F29-A50F-355A54ECEE94}"/>
                  </a:ext>
                </a:extLst>
              </p:cNvPr>
              <p:cNvSpPr txBox="1">
                <a:spLocks noChangeArrowheads="1"/>
              </p:cNvSpPr>
              <p:nvPr/>
            </p:nvSpPr>
            <p:spPr bwMode="auto">
              <a:xfrm>
                <a:off x="1291886" y="327252"/>
                <a:ext cx="1248604" cy="45953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27000" tIns="0" rIns="0" bIns="0"/>
              <a:lstStyle>
                <a:lvl1pPr>
                  <a:defRPr sz="1200">
                    <a:solidFill>
                      <a:srgbClr val="028752"/>
                    </a:solidFill>
                    <a:latin typeface="Arial" panose="020B0604020202020204" pitchFamily="34" charset="0"/>
                  </a:defRPr>
                </a:lvl1pPr>
                <a:lvl2pPr marL="742950" indent="-285750">
                  <a:defRPr sz="1200">
                    <a:solidFill>
                      <a:srgbClr val="028752"/>
                    </a:solidFill>
                    <a:latin typeface="Arial" panose="020B0604020202020204" pitchFamily="34" charset="0"/>
                  </a:defRPr>
                </a:lvl2pPr>
                <a:lvl3pPr marL="1143000" indent="-228600">
                  <a:defRPr sz="1200">
                    <a:solidFill>
                      <a:srgbClr val="028752"/>
                    </a:solidFill>
                    <a:latin typeface="Arial" panose="020B0604020202020204" pitchFamily="34" charset="0"/>
                  </a:defRPr>
                </a:lvl3pPr>
                <a:lvl4pPr marL="1600200" indent="-228600">
                  <a:defRPr sz="1200">
                    <a:solidFill>
                      <a:srgbClr val="028752"/>
                    </a:solidFill>
                    <a:latin typeface="Arial" panose="020B0604020202020204" pitchFamily="34" charset="0"/>
                  </a:defRPr>
                </a:lvl4pPr>
                <a:lvl5pPr marL="2057400" indent="-228600">
                  <a:defRPr sz="1200">
                    <a:solidFill>
                      <a:srgbClr val="028752"/>
                    </a:solidFill>
                    <a:latin typeface="Arial" panose="020B0604020202020204" pitchFamily="34" charset="0"/>
                  </a:defRPr>
                </a:lvl5pPr>
                <a:lvl6pPr marL="2514600" indent="-228600" eaLnBrk="0" fontAlgn="base" hangingPunct="0">
                  <a:spcBef>
                    <a:spcPct val="0"/>
                  </a:spcBef>
                  <a:spcAft>
                    <a:spcPct val="0"/>
                  </a:spcAft>
                  <a:defRPr sz="1200">
                    <a:solidFill>
                      <a:srgbClr val="028752"/>
                    </a:solidFill>
                    <a:latin typeface="Arial" panose="020B0604020202020204" pitchFamily="34" charset="0"/>
                  </a:defRPr>
                </a:lvl6pPr>
                <a:lvl7pPr marL="2971800" indent="-228600" eaLnBrk="0" fontAlgn="base" hangingPunct="0">
                  <a:spcBef>
                    <a:spcPct val="0"/>
                  </a:spcBef>
                  <a:spcAft>
                    <a:spcPct val="0"/>
                  </a:spcAft>
                  <a:defRPr sz="1200">
                    <a:solidFill>
                      <a:srgbClr val="028752"/>
                    </a:solidFill>
                    <a:latin typeface="Arial" panose="020B0604020202020204" pitchFamily="34" charset="0"/>
                  </a:defRPr>
                </a:lvl7pPr>
                <a:lvl8pPr marL="3429000" indent="-228600" eaLnBrk="0" fontAlgn="base" hangingPunct="0">
                  <a:spcBef>
                    <a:spcPct val="0"/>
                  </a:spcBef>
                  <a:spcAft>
                    <a:spcPct val="0"/>
                  </a:spcAft>
                  <a:defRPr sz="1200">
                    <a:solidFill>
                      <a:srgbClr val="028752"/>
                    </a:solidFill>
                    <a:latin typeface="Arial" panose="020B0604020202020204" pitchFamily="34" charset="0"/>
                  </a:defRPr>
                </a:lvl8pPr>
                <a:lvl9pPr marL="3886200" indent="-228600" eaLnBrk="0" fontAlgn="base" hangingPunct="0">
                  <a:spcBef>
                    <a:spcPct val="0"/>
                  </a:spcBef>
                  <a:spcAft>
                    <a:spcPct val="0"/>
                  </a:spcAft>
                  <a:defRPr sz="1200">
                    <a:solidFill>
                      <a:srgbClr val="028752"/>
                    </a:solidFill>
                    <a:latin typeface="Arial" panose="020B0604020202020204" pitchFamily="34" charset="0"/>
                  </a:defRPr>
                </a:lvl9pPr>
              </a:lstStyle>
              <a:p>
                <a:pPr algn="ctr">
                  <a:defRPr/>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Wireless CTG capture</a:t>
                </a:r>
              </a:p>
            </p:txBody>
          </p:sp>
          <p:sp>
            <p:nvSpPr>
              <p:cNvPr id="33" name="Text Box 11">
                <a:extLst>
                  <a:ext uri="{FF2B5EF4-FFF2-40B4-BE49-F238E27FC236}">
                    <a16:creationId xmlns:a16="http://schemas.microsoft.com/office/drawing/2014/main" id="{0867AB98-C5F3-4414-8EB4-8C7603FDE85B}"/>
                  </a:ext>
                </a:extLst>
              </p:cNvPr>
              <p:cNvSpPr txBox="1">
                <a:spLocks noChangeArrowheads="1"/>
              </p:cNvSpPr>
              <p:nvPr/>
            </p:nvSpPr>
            <p:spPr bwMode="auto">
              <a:xfrm>
                <a:off x="5091995" y="557018"/>
                <a:ext cx="868908" cy="303371"/>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27000" tIns="0" rIns="0" bIns="0"/>
              <a:lstStyle>
                <a:lvl1pPr>
                  <a:defRPr sz="1200">
                    <a:solidFill>
                      <a:srgbClr val="028752"/>
                    </a:solidFill>
                    <a:latin typeface="Arial" panose="020B0604020202020204" pitchFamily="34" charset="0"/>
                  </a:defRPr>
                </a:lvl1pPr>
                <a:lvl2pPr marL="742950" indent="-285750">
                  <a:defRPr sz="1200">
                    <a:solidFill>
                      <a:srgbClr val="028752"/>
                    </a:solidFill>
                    <a:latin typeface="Arial" panose="020B0604020202020204" pitchFamily="34" charset="0"/>
                  </a:defRPr>
                </a:lvl2pPr>
                <a:lvl3pPr marL="1143000" indent="-228600">
                  <a:defRPr sz="1200">
                    <a:solidFill>
                      <a:srgbClr val="028752"/>
                    </a:solidFill>
                    <a:latin typeface="Arial" panose="020B0604020202020204" pitchFamily="34" charset="0"/>
                  </a:defRPr>
                </a:lvl3pPr>
                <a:lvl4pPr marL="1600200" indent="-228600">
                  <a:defRPr sz="1200">
                    <a:solidFill>
                      <a:srgbClr val="028752"/>
                    </a:solidFill>
                    <a:latin typeface="Arial" panose="020B0604020202020204" pitchFamily="34" charset="0"/>
                  </a:defRPr>
                </a:lvl4pPr>
                <a:lvl5pPr marL="2057400" indent="-228600">
                  <a:defRPr sz="1200">
                    <a:solidFill>
                      <a:srgbClr val="028752"/>
                    </a:solidFill>
                    <a:latin typeface="Arial" panose="020B0604020202020204" pitchFamily="34" charset="0"/>
                  </a:defRPr>
                </a:lvl5pPr>
                <a:lvl6pPr marL="2514600" indent="-228600" eaLnBrk="0" fontAlgn="base" hangingPunct="0">
                  <a:spcBef>
                    <a:spcPct val="0"/>
                  </a:spcBef>
                  <a:spcAft>
                    <a:spcPct val="0"/>
                  </a:spcAft>
                  <a:defRPr sz="1200">
                    <a:solidFill>
                      <a:srgbClr val="028752"/>
                    </a:solidFill>
                    <a:latin typeface="Arial" panose="020B0604020202020204" pitchFamily="34" charset="0"/>
                  </a:defRPr>
                </a:lvl6pPr>
                <a:lvl7pPr marL="2971800" indent="-228600" eaLnBrk="0" fontAlgn="base" hangingPunct="0">
                  <a:spcBef>
                    <a:spcPct val="0"/>
                  </a:spcBef>
                  <a:spcAft>
                    <a:spcPct val="0"/>
                  </a:spcAft>
                  <a:defRPr sz="1200">
                    <a:solidFill>
                      <a:srgbClr val="028752"/>
                    </a:solidFill>
                    <a:latin typeface="Arial" panose="020B0604020202020204" pitchFamily="34" charset="0"/>
                  </a:defRPr>
                </a:lvl7pPr>
                <a:lvl8pPr marL="3429000" indent="-228600" eaLnBrk="0" fontAlgn="base" hangingPunct="0">
                  <a:spcBef>
                    <a:spcPct val="0"/>
                  </a:spcBef>
                  <a:spcAft>
                    <a:spcPct val="0"/>
                  </a:spcAft>
                  <a:defRPr sz="1200">
                    <a:solidFill>
                      <a:srgbClr val="028752"/>
                    </a:solidFill>
                    <a:latin typeface="Arial" panose="020B0604020202020204" pitchFamily="34" charset="0"/>
                  </a:defRPr>
                </a:lvl8pPr>
                <a:lvl9pPr marL="3886200" indent="-228600" eaLnBrk="0" fontAlgn="base" hangingPunct="0">
                  <a:spcBef>
                    <a:spcPct val="0"/>
                  </a:spcBef>
                  <a:spcAft>
                    <a:spcPct val="0"/>
                  </a:spcAft>
                  <a:defRPr sz="1200">
                    <a:solidFill>
                      <a:srgbClr val="028752"/>
                    </a:solidFill>
                    <a:latin typeface="Arial" panose="020B0604020202020204" pitchFamily="34" charset="0"/>
                  </a:defRPr>
                </a:lvl9pPr>
              </a:lstStyle>
              <a:p>
                <a:pPr>
                  <a:defRPr/>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Output</a:t>
                </a:r>
              </a:p>
            </p:txBody>
          </p:sp>
          <p:sp>
            <p:nvSpPr>
              <p:cNvPr id="32" name="Text Box 10">
                <a:extLst>
                  <a:ext uri="{FF2B5EF4-FFF2-40B4-BE49-F238E27FC236}">
                    <a16:creationId xmlns:a16="http://schemas.microsoft.com/office/drawing/2014/main" id="{6FAC2203-3588-4E4E-8686-59896973DAF5}"/>
                  </a:ext>
                </a:extLst>
              </p:cNvPr>
              <p:cNvSpPr txBox="1">
                <a:spLocks noChangeArrowheads="1"/>
              </p:cNvSpPr>
              <p:nvPr/>
            </p:nvSpPr>
            <p:spPr bwMode="auto">
              <a:xfrm>
                <a:off x="5960903" y="708703"/>
                <a:ext cx="2376675" cy="555695"/>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lIns="27000" tIns="0" rIns="0" bIns="0"/>
              <a:lstStyle>
                <a:lvl1pPr>
                  <a:defRPr sz="1200">
                    <a:solidFill>
                      <a:srgbClr val="028752"/>
                    </a:solidFill>
                    <a:latin typeface="Arial" panose="020B0604020202020204" pitchFamily="34" charset="0"/>
                  </a:defRPr>
                </a:lvl1pPr>
                <a:lvl2pPr marL="742950" indent="-285750">
                  <a:defRPr sz="1200">
                    <a:solidFill>
                      <a:srgbClr val="028752"/>
                    </a:solidFill>
                    <a:latin typeface="Arial" panose="020B0604020202020204" pitchFamily="34" charset="0"/>
                  </a:defRPr>
                </a:lvl2pPr>
                <a:lvl3pPr marL="1143000" indent="-228600">
                  <a:defRPr sz="1200">
                    <a:solidFill>
                      <a:srgbClr val="028752"/>
                    </a:solidFill>
                    <a:latin typeface="Arial" panose="020B0604020202020204" pitchFamily="34" charset="0"/>
                  </a:defRPr>
                </a:lvl3pPr>
                <a:lvl4pPr marL="1600200" indent="-228600">
                  <a:defRPr sz="1200">
                    <a:solidFill>
                      <a:srgbClr val="028752"/>
                    </a:solidFill>
                    <a:latin typeface="Arial" panose="020B0604020202020204" pitchFamily="34" charset="0"/>
                  </a:defRPr>
                </a:lvl4pPr>
                <a:lvl5pPr marL="2057400" indent="-228600">
                  <a:defRPr sz="1200">
                    <a:solidFill>
                      <a:srgbClr val="028752"/>
                    </a:solidFill>
                    <a:latin typeface="Arial" panose="020B0604020202020204" pitchFamily="34" charset="0"/>
                  </a:defRPr>
                </a:lvl5pPr>
                <a:lvl6pPr marL="2514600" indent="-228600" eaLnBrk="0" fontAlgn="base" hangingPunct="0">
                  <a:spcBef>
                    <a:spcPct val="0"/>
                  </a:spcBef>
                  <a:spcAft>
                    <a:spcPct val="0"/>
                  </a:spcAft>
                  <a:defRPr sz="1200">
                    <a:solidFill>
                      <a:srgbClr val="028752"/>
                    </a:solidFill>
                    <a:latin typeface="Arial" panose="020B0604020202020204" pitchFamily="34" charset="0"/>
                  </a:defRPr>
                </a:lvl6pPr>
                <a:lvl7pPr marL="2971800" indent="-228600" eaLnBrk="0" fontAlgn="base" hangingPunct="0">
                  <a:spcBef>
                    <a:spcPct val="0"/>
                  </a:spcBef>
                  <a:spcAft>
                    <a:spcPct val="0"/>
                  </a:spcAft>
                  <a:defRPr sz="1200">
                    <a:solidFill>
                      <a:srgbClr val="028752"/>
                    </a:solidFill>
                    <a:latin typeface="Arial" panose="020B0604020202020204" pitchFamily="34" charset="0"/>
                  </a:defRPr>
                </a:lvl7pPr>
                <a:lvl8pPr marL="3429000" indent="-228600" eaLnBrk="0" fontAlgn="base" hangingPunct="0">
                  <a:spcBef>
                    <a:spcPct val="0"/>
                  </a:spcBef>
                  <a:spcAft>
                    <a:spcPct val="0"/>
                  </a:spcAft>
                  <a:defRPr sz="1200">
                    <a:solidFill>
                      <a:srgbClr val="028752"/>
                    </a:solidFill>
                    <a:latin typeface="Arial" panose="020B0604020202020204" pitchFamily="34" charset="0"/>
                  </a:defRPr>
                </a:lvl8pPr>
                <a:lvl9pPr marL="3886200" indent="-228600" eaLnBrk="0" fontAlgn="base" hangingPunct="0">
                  <a:spcBef>
                    <a:spcPct val="0"/>
                  </a:spcBef>
                  <a:spcAft>
                    <a:spcPct val="0"/>
                  </a:spcAft>
                  <a:defRPr sz="1200">
                    <a:solidFill>
                      <a:srgbClr val="028752"/>
                    </a:solidFill>
                    <a:latin typeface="Arial" panose="020B0604020202020204" pitchFamily="34" charset="0"/>
                  </a:defRPr>
                </a:lvl9pPr>
              </a:lstStyle>
              <a:p>
                <a:pPr>
                  <a:defRPr/>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Individualised risk score for the fetus and recommendations</a:t>
                </a:r>
              </a:p>
            </p:txBody>
          </p:sp>
        </p:grpSp>
        <p:sp>
          <p:nvSpPr>
            <p:cNvPr id="34" name="Down Arrow 46">
              <a:extLst>
                <a:ext uri="{FF2B5EF4-FFF2-40B4-BE49-F238E27FC236}">
                  <a16:creationId xmlns:a16="http://schemas.microsoft.com/office/drawing/2014/main" id="{EFC7FBA5-A8DD-4AFC-B023-ECBC8075AA7B}"/>
                </a:ext>
              </a:extLst>
            </p:cNvPr>
            <p:cNvSpPr/>
            <p:nvPr/>
          </p:nvSpPr>
          <p:spPr>
            <a:xfrm rot="16200000">
              <a:off x="3841361" y="4394616"/>
              <a:ext cx="484187" cy="320675"/>
            </a:xfrm>
            <a:prstGeom prst="downArrow">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Down Arrow 46">
              <a:extLst>
                <a:ext uri="{FF2B5EF4-FFF2-40B4-BE49-F238E27FC236}">
                  <a16:creationId xmlns:a16="http://schemas.microsoft.com/office/drawing/2014/main" id="{A61B9C4E-A129-4588-8830-0710AF4427C0}"/>
                </a:ext>
              </a:extLst>
            </p:cNvPr>
            <p:cNvSpPr/>
            <p:nvPr/>
          </p:nvSpPr>
          <p:spPr>
            <a:xfrm rot="16200000">
              <a:off x="8288550" y="4356646"/>
              <a:ext cx="484187" cy="320675"/>
            </a:xfrm>
            <a:prstGeom prst="downArrow">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35">
              <a:extLst>
                <a:ext uri="{FF2B5EF4-FFF2-40B4-BE49-F238E27FC236}">
                  <a16:creationId xmlns:a16="http://schemas.microsoft.com/office/drawing/2014/main" id="{48318B56-AE75-4F44-8290-CC9F7FFE8084}"/>
                </a:ext>
              </a:extLst>
            </p:cNvPr>
            <p:cNvGrpSpPr/>
            <p:nvPr/>
          </p:nvGrpSpPr>
          <p:grpSpPr>
            <a:xfrm>
              <a:off x="3860826" y="1416053"/>
              <a:ext cx="7350312" cy="1744190"/>
              <a:chOff x="-306091" y="3223298"/>
              <a:chExt cx="10856519" cy="4320481"/>
            </a:xfrm>
          </p:grpSpPr>
          <p:pic>
            <p:nvPicPr>
              <p:cNvPr id="37" name="Picture 36">
                <a:extLst>
                  <a:ext uri="{FF2B5EF4-FFF2-40B4-BE49-F238E27FC236}">
                    <a16:creationId xmlns:a16="http://schemas.microsoft.com/office/drawing/2014/main" id="{93E905C8-5641-4BD1-86AF-0502DDBE12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091" y="3223298"/>
                <a:ext cx="7681435" cy="4320481"/>
              </a:xfrm>
              <a:prstGeom prst="rect">
                <a:avLst/>
              </a:prstGeom>
              <a:noFill/>
              <a:ln>
                <a:noFill/>
              </a:ln>
            </p:spPr>
          </p:pic>
          <p:sp>
            <p:nvSpPr>
              <p:cNvPr id="38" name="Text Box 2">
                <a:extLst>
                  <a:ext uri="{FF2B5EF4-FFF2-40B4-BE49-F238E27FC236}">
                    <a16:creationId xmlns:a16="http://schemas.microsoft.com/office/drawing/2014/main" id="{6130ED93-22D3-4A34-AE45-48334920F3BE}"/>
                  </a:ext>
                </a:extLst>
              </p:cNvPr>
              <p:cNvSpPr txBox="1">
                <a:spLocks noChangeArrowheads="1"/>
              </p:cNvSpPr>
              <p:nvPr/>
            </p:nvSpPr>
            <p:spPr bwMode="auto">
              <a:xfrm>
                <a:off x="6828119" y="3725843"/>
                <a:ext cx="3722309" cy="3046633"/>
              </a:xfrm>
              <a:prstGeom prst="rect">
                <a:avLst/>
              </a:prstGeom>
              <a:solidFill>
                <a:srgbClr val="FFFFFF"/>
              </a:solidFill>
              <a:ln w="9525">
                <a:noFill/>
                <a:miter lim="800000"/>
                <a:headEnd/>
                <a:tailEnd/>
              </a:ln>
            </p:spPr>
            <p:txBody>
              <a:bodyPr rot="0" vert="horz" wrap="square" lIns="0" tIns="0" rIns="0" bIns="0" anchor="t" anchorCtr="0">
                <a:noAutofit/>
              </a:bodyPr>
              <a:lstStyle/>
              <a:p>
                <a:pPr algn="just">
                  <a:tabLst>
                    <a:tab pos="450215" algn="l"/>
                  </a:tabLst>
                </a:pPr>
                <a:r>
                  <a:rPr lang="en-US" i="1" dirty="0">
                    <a:solidFill>
                      <a:srgbClr val="000000"/>
                    </a:solidFill>
                    <a:latin typeface="Tahoma" panose="020B0604030504040204" pitchFamily="34" charset="0"/>
                    <a:ea typeface="Tahoma" panose="020B0604030504040204" pitchFamily="34" charset="0"/>
                    <a:cs typeface="Tahoma" panose="020B0604030504040204" pitchFamily="34" charset="0"/>
                  </a:rPr>
                  <a:t>Multimodal DNN incorporating s</a:t>
                </a:r>
                <a:r>
                  <a:rPr lang="en-GB" dirty="0">
                    <a:latin typeface="Tahoma" panose="020B0604030504040204" pitchFamily="34" charset="0"/>
                    <a:ea typeface="Tahoma" panose="020B0604030504040204" pitchFamily="34" charset="0"/>
                    <a:cs typeface="Tahoma" panose="020B0604030504040204" pitchFamily="34" charset="0"/>
                  </a:rPr>
                  <a:t>tacked CNN/LSTM/MH attention models (with gates). </a:t>
                </a:r>
              </a:p>
            </p:txBody>
          </p:sp>
        </p:grpSp>
      </p:grpSp>
      <p:sp>
        <p:nvSpPr>
          <p:cNvPr id="39" name="TextBox 1">
            <a:extLst>
              <a:ext uri="{FF2B5EF4-FFF2-40B4-BE49-F238E27FC236}">
                <a16:creationId xmlns:a16="http://schemas.microsoft.com/office/drawing/2014/main" id="{F8EBE8C2-B36A-453F-B69A-FB19A82C151E}"/>
              </a:ext>
            </a:extLst>
          </p:cNvPr>
          <p:cNvSpPr txBox="1">
            <a:spLocks noChangeArrowheads="1"/>
          </p:cNvSpPr>
          <p:nvPr/>
        </p:nvSpPr>
        <p:spPr bwMode="auto">
          <a:xfrm>
            <a:off x="252412" y="61041"/>
            <a:ext cx="116871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rgbClr val="990099"/>
                </a:solidFill>
                <a:latin typeface="Verdana" panose="020B0604030504040204" pitchFamily="34" charset="0"/>
              </a:defRPr>
            </a:lvl1pPr>
            <a:lvl2pPr marL="1200150" indent="-45720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ts val="0"/>
              </a:spcBef>
              <a:buNone/>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Goal: By the bed, handheld device that implements DL models to help Obstetricians take informed decision when assessing the risk of complications for the fetal health during </a:t>
            </a:r>
            <a:r>
              <a:rPr lang="en-US" altLang="en-US"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GB" alt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GB" alt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3647728" y="258605"/>
            <a:ext cx="3600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rgbClr val="990099"/>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GB" altLang="en-US" sz="2600" b="1" dirty="0">
                <a:solidFill>
                  <a:schemeClr val="tx1"/>
                </a:solidFill>
                <a:latin typeface="Arial" panose="020B0604020202020204" pitchFamily="34" charset="0"/>
                <a:cs typeface="Arial" panose="020B0604020202020204" pitchFamily="34" charset="0"/>
              </a:rPr>
              <a:t>The Project Team</a:t>
            </a:r>
          </a:p>
        </p:txBody>
      </p:sp>
      <p:pic>
        <p:nvPicPr>
          <p:cNvPr id="2" name="Picture 1">
            <a:extLst>
              <a:ext uri="{FF2B5EF4-FFF2-40B4-BE49-F238E27FC236}">
                <a16:creationId xmlns:a16="http://schemas.microsoft.com/office/drawing/2014/main" id="{DED064DB-FE3C-4F10-9F6A-0DEDC048A322}"/>
              </a:ext>
            </a:extLst>
          </p:cNvPr>
          <p:cNvPicPr>
            <a:picLocks noChangeAspect="1"/>
          </p:cNvPicPr>
          <p:nvPr/>
        </p:nvPicPr>
        <p:blipFill>
          <a:blip r:embed="rId2"/>
          <a:stretch>
            <a:fillRect/>
          </a:stretch>
        </p:blipFill>
        <p:spPr>
          <a:xfrm>
            <a:off x="7938514" y="171478"/>
            <a:ext cx="1179240" cy="891344"/>
          </a:xfrm>
          <a:prstGeom prst="rect">
            <a:avLst/>
          </a:prstGeom>
        </p:spPr>
      </p:pic>
      <p:pic>
        <p:nvPicPr>
          <p:cNvPr id="3" name="Picture 2">
            <a:extLst>
              <a:ext uri="{FF2B5EF4-FFF2-40B4-BE49-F238E27FC236}">
                <a16:creationId xmlns:a16="http://schemas.microsoft.com/office/drawing/2014/main" id="{961FCDCA-ED74-4BEF-B408-AB06943D9DAD}"/>
              </a:ext>
            </a:extLst>
          </p:cNvPr>
          <p:cNvPicPr>
            <a:picLocks noChangeAspect="1"/>
          </p:cNvPicPr>
          <p:nvPr/>
        </p:nvPicPr>
        <p:blipFill>
          <a:blip r:embed="rId3"/>
          <a:stretch>
            <a:fillRect/>
          </a:stretch>
        </p:blipFill>
        <p:spPr>
          <a:xfrm>
            <a:off x="2153614" y="196334"/>
            <a:ext cx="1201631" cy="953079"/>
          </a:xfrm>
          <a:prstGeom prst="rect">
            <a:avLst/>
          </a:prstGeom>
        </p:spPr>
      </p:pic>
      <p:grpSp>
        <p:nvGrpSpPr>
          <p:cNvPr id="4" name="Group 3">
            <a:extLst>
              <a:ext uri="{FF2B5EF4-FFF2-40B4-BE49-F238E27FC236}">
                <a16:creationId xmlns:a16="http://schemas.microsoft.com/office/drawing/2014/main" id="{570AA2E7-A92D-490E-B68C-E40F62EF1872}"/>
              </a:ext>
            </a:extLst>
          </p:cNvPr>
          <p:cNvGrpSpPr/>
          <p:nvPr/>
        </p:nvGrpSpPr>
        <p:grpSpPr>
          <a:xfrm>
            <a:off x="1824906" y="1182958"/>
            <a:ext cx="8731938" cy="5582150"/>
            <a:chOff x="304171" y="1094735"/>
            <a:chExt cx="8731938" cy="5582150"/>
          </a:xfrm>
        </p:grpSpPr>
        <p:grpSp>
          <p:nvGrpSpPr>
            <p:cNvPr id="26" name="Group 25">
              <a:extLst>
                <a:ext uri="{FF2B5EF4-FFF2-40B4-BE49-F238E27FC236}">
                  <a16:creationId xmlns:a16="http://schemas.microsoft.com/office/drawing/2014/main" id="{A4C09314-C22A-41AC-B482-3912E996C09D}"/>
                </a:ext>
              </a:extLst>
            </p:cNvPr>
            <p:cNvGrpSpPr/>
            <p:nvPr/>
          </p:nvGrpSpPr>
          <p:grpSpPr>
            <a:xfrm>
              <a:off x="304172" y="1094735"/>
              <a:ext cx="3763772" cy="1365057"/>
              <a:chOff x="-285121" y="33751"/>
              <a:chExt cx="3602509" cy="1163614"/>
            </a:xfrm>
          </p:grpSpPr>
          <p:pic>
            <p:nvPicPr>
              <p:cNvPr id="27" name="Picture 26" descr="A person wearing glasses&#10;&#10;Description automatically generated with medium confidence">
                <a:extLst>
                  <a:ext uri="{FF2B5EF4-FFF2-40B4-BE49-F238E27FC236}">
                    <a16:creationId xmlns:a16="http://schemas.microsoft.com/office/drawing/2014/main" id="{DE2780A2-E4A9-409E-8A68-AFD26DDABC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121" y="33751"/>
                <a:ext cx="1216896" cy="1163614"/>
              </a:xfrm>
              <a:prstGeom prst="rect">
                <a:avLst/>
              </a:prstGeom>
              <a:noFill/>
              <a:ln>
                <a:noFill/>
              </a:ln>
            </p:spPr>
          </p:pic>
          <p:sp>
            <p:nvSpPr>
              <p:cNvPr id="28" name="Text Box 2">
                <a:extLst>
                  <a:ext uri="{FF2B5EF4-FFF2-40B4-BE49-F238E27FC236}">
                    <a16:creationId xmlns:a16="http://schemas.microsoft.com/office/drawing/2014/main" id="{111E3633-C67F-4898-A567-0AA6AB598645}"/>
                  </a:ext>
                </a:extLst>
              </p:cNvPr>
              <p:cNvSpPr txBox="1">
                <a:spLocks noChangeArrowheads="1"/>
              </p:cNvSpPr>
              <p:nvPr/>
            </p:nvSpPr>
            <p:spPr bwMode="auto">
              <a:xfrm>
                <a:off x="1103269" y="161337"/>
                <a:ext cx="2214119" cy="8915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Dr Ivan Jordanov</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Reader in Computational Intelligence,</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School of Computing,</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University of Portsmouth</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ivan.jordanov@port.ac.uk</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indent="457200"/>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29" name="Group 28">
              <a:extLst>
                <a:ext uri="{FF2B5EF4-FFF2-40B4-BE49-F238E27FC236}">
                  <a16:creationId xmlns:a16="http://schemas.microsoft.com/office/drawing/2014/main" id="{C573664E-596E-48A4-8216-7F7F93C81012}"/>
                </a:ext>
              </a:extLst>
            </p:cNvPr>
            <p:cNvGrpSpPr/>
            <p:nvPr/>
          </p:nvGrpSpPr>
          <p:grpSpPr>
            <a:xfrm>
              <a:off x="4542558" y="1113813"/>
              <a:ext cx="4493551" cy="1365057"/>
              <a:chOff x="-526830" y="-66864"/>
              <a:chExt cx="4493551" cy="1365057"/>
            </a:xfrm>
          </p:grpSpPr>
          <p:pic>
            <p:nvPicPr>
              <p:cNvPr id="30" name="Picture 29">
                <a:extLst>
                  <a:ext uri="{FF2B5EF4-FFF2-40B4-BE49-F238E27FC236}">
                    <a16:creationId xmlns:a16="http://schemas.microsoft.com/office/drawing/2014/main" id="{534B5E1F-07B2-40A3-88B7-498E5834BA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7" r="6285"/>
              <a:stretch/>
            </p:blipFill>
            <p:spPr bwMode="auto">
              <a:xfrm>
                <a:off x="-526830" y="-66864"/>
                <a:ext cx="1240430" cy="1365057"/>
              </a:xfrm>
              <a:prstGeom prst="rect">
                <a:avLst/>
              </a:prstGeom>
              <a:noFill/>
              <a:ln>
                <a:noFill/>
              </a:ln>
              <a:extLst>
                <a:ext uri="{53640926-AAD7-44D8-BBD7-CCE9431645EC}">
                  <a14:shadowObscured xmlns:a14="http://schemas.microsoft.com/office/drawing/2010/main"/>
                </a:ext>
              </a:extLst>
            </p:spPr>
          </p:pic>
          <p:sp>
            <p:nvSpPr>
              <p:cNvPr id="31" name="Text Box 2">
                <a:extLst>
                  <a:ext uri="{FF2B5EF4-FFF2-40B4-BE49-F238E27FC236}">
                    <a16:creationId xmlns:a16="http://schemas.microsoft.com/office/drawing/2014/main" id="{14532AD6-7BA4-4C4A-B0DD-479F4AB1574F}"/>
                  </a:ext>
                </a:extLst>
              </p:cNvPr>
              <p:cNvSpPr txBox="1">
                <a:spLocks noChangeArrowheads="1"/>
              </p:cNvSpPr>
              <p:nvPr/>
            </p:nvSpPr>
            <p:spPr bwMode="auto">
              <a:xfrm>
                <a:off x="907032" y="81554"/>
                <a:ext cx="3059689" cy="115865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err="1">
                    <a:latin typeface="Arial" panose="020B0604020202020204" pitchFamily="34" charset="0"/>
                    <a:ea typeface="Calibri" panose="020F0502020204030204" pitchFamily="34" charset="0"/>
                    <a:cs typeface="Times New Roman" panose="02020603050405020304" pitchFamily="18" charset="0"/>
                  </a:rPr>
                  <a:t>Dr.</a:t>
                </a:r>
                <a:r>
                  <a:rPr lang="en-GB" sz="1400" b="1" dirty="0">
                    <a:latin typeface="Arial" panose="020B0604020202020204" pitchFamily="34" charset="0"/>
                    <a:ea typeface="Calibri" panose="020F0502020204030204" pitchFamily="34" charset="0"/>
                    <a:cs typeface="Times New Roman" panose="02020603050405020304" pitchFamily="18" charset="0"/>
                  </a:rPr>
                  <a:t> </a:t>
                </a:r>
                <a:r>
                  <a:rPr lang="en-GB" sz="1400" b="1" dirty="0" err="1">
                    <a:latin typeface="Arial" panose="020B0604020202020204" pitchFamily="34" charset="0"/>
                    <a:ea typeface="Calibri" panose="020F0502020204030204" pitchFamily="34" charset="0"/>
                    <a:cs typeface="Times New Roman" panose="02020603050405020304" pitchFamily="18" charset="0"/>
                  </a:rPr>
                  <a:t>Antoniya</a:t>
                </a:r>
                <a:r>
                  <a:rPr lang="en-GB" sz="1400" b="1" dirty="0">
                    <a:latin typeface="Arial" panose="020B0604020202020204" pitchFamily="34" charset="0"/>
                    <a:ea typeface="Calibri" panose="020F0502020204030204" pitchFamily="34" charset="0"/>
                    <a:cs typeface="Times New Roman" panose="02020603050405020304" pitchFamily="18" charset="0"/>
                  </a:rPr>
                  <a:t> </a:t>
                </a:r>
                <a:r>
                  <a:rPr lang="en-GB" sz="1400" b="1" dirty="0" err="1">
                    <a:latin typeface="Arial" panose="020B0604020202020204" pitchFamily="34" charset="0"/>
                    <a:ea typeface="Calibri" panose="020F0502020204030204" pitchFamily="34" charset="0"/>
                    <a:cs typeface="Times New Roman" panose="02020603050405020304" pitchFamily="18" charset="0"/>
                  </a:rPr>
                  <a:t>Gergieva</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Associate Professor &amp; Scientific Director, </a:t>
                </a:r>
              </a:p>
              <a:p>
                <a:r>
                  <a:rPr lang="en-GB" sz="1000" dirty="0">
                    <a:latin typeface="Arial" panose="020B0604020202020204" pitchFamily="34" charset="0"/>
                    <a:ea typeface="Calibri" panose="020F0502020204030204" pitchFamily="34" charset="0"/>
                    <a:cs typeface="Times New Roman" panose="02020603050405020304" pitchFamily="18" charset="0"/>
                  </a:rPr>
                  <a:t>Oxford Centre for Labour Monitoring, Nuffield Dept. of Women's &amp; Reproductive Health, </a:t>
                </a:r>
              </a:p>
              <a:p>
                <a:r>
                  <a:rPr lang="en-GB" sz="1000" dirty="0">
                    <a:latin typeface="Arial" panose="020B0604020202020204" pitchFamily="34" charset="0"/>
                    <a:ea typeface="Calibri" panose="020F0502020204030204" pitchFamily="34" charset="0"/>
                    <a:cs typeface="Times New Roman" panose="02020603050405020304" pitchFamily="18" charset="0"/>
                  </a:rPr>
                  <a:t>Wolfson College, University of Oxford,​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7"/>
                  </a:rPr>
                  <a:t>antoniya.georgieva@wrh.ox.ac.uk</a:t>
                </a:r>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32" name="Group 31">
              <a:extLst>
                <a:ext uri="{FF2B5EF4-FFF2-40B4-BE49-F238E27FC236}">
                  <a16:creationId xmlns:a16="http://schemas.microsoft.com/office/drawing/2014/main" id="{3C4F5F73-CABA-4B0D-BE2A-8177C6988B65}"/>
                </a:ext>
              </a:extLst>
            </p:cNvPr>
            <p:cNvGrpSpPr/>
            <p:nvPr/>
          </p:nvGrpSpPr>
          <p:grpSpPr>
            <a:xfrm>
              <a:off x="304171" y="2543899"/>
              <a:ext cx="3691765" cy="1311100"/>
              <a:chOff x="-175582" y="-4430"/>
              <a:chExt cx="3691765" cy="1163791"/>
            </a:xfrm>
          </p:grpSpPr>
          <p:pic>
            <p:nvPicPr>
              <p:cNvPr id="33" name="Picture 32" descr="A person wearing a suit and tie&#10;&#10;Description automatically generated with medium confidence">
                <a:extLst>
                  <a:ext uri="{FF2B5EF4-FFF2-40B4-BE49-F238E27FC236}">
                    <a16:creationId xmlns:a16="http://schemas.microsoft.com/office/drawing/2014/main" id="{2E548C63-366F-4279-8DB0-B7CE31CC9F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88" r="10185"/>
              <a:stretch/>
            </p:blipFill>
            <p:spPr bwMode="auto">
              <a:xfrm>
                <a:off x="-175582" y="-4430"/>
                <a:ext cx="1263911" cy="1163791"/>
              </a:xfrm>
              <a:prstGeom prst="rect">
                <a:avLst/>
              </a:prstGeom>
              <a:ln>
                <a:noFill/>
              </a:ln>
              <a:extLst>
                <a:ext uri="{53640926-AAD7-44D8-BBD7-CCE9431645EC}">
                  <a14:shadowObscured xmlns:a14="http://schemas.microsoft.com/office/drawing/2010/main"/>
                </a:ext>
              </a:extLst>
            </p:spPr>
          </p:pic>
          <p:sp>
            <p:nvSpPr>
              <p:cNvPr id="34" name="Text Box 2">
                <a:extLst>
                  <a:ext uri="{FF2B5EF4-FFF2-40B4-BE49-F238E27FC236}">
                    <a16:creationId xmlns:a16="http://schemas.microsoft.com/office/drawing/2014/main" id="{573DE867-156F-44B0-81AF-805E9BD52ABC}"/>
                  </a:ext>
                </a:extLst>
              </p:cNvPr>
              <p:cNvSpPr txBox="1">
                <a:spLocks noChangeArrowheads="1"/>
              </p:cNvSpPr>
              <p:nvPr/>
            </p:nvSpPr>
            <p:spPr bwMode="auto">
              <a:xfrm>
                <a:off x="1342145" y="244310"/>
                <a:ext cx="2174038" cy="8915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Dr Raymond Lee</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Professor of Biomechanics,</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Faculty of Technology,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University of Portsmouth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9"/>
                  </a:rPr>
                  <a:t>raymond.lee@port.ac.uk</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indent="457200"/>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35" name="Group 34">
              <a:extLst>
                <a:ext uri="{FF2B5EF4-FFF2-40B4-BE49-F238E27FC236}">
                  <a16:creationId xmlns:a16="http://schemas.microsoft.com/office/drawing/2014/main" id="{575BCC64-5E06-4631-B512-0EE4E1440A25}"/>
                </a:ext>
              </a:extLst>
            </p:cNvPr>
            <p:cNvGrpSpPr/>
            <p:nvPr/>
          </p:nvGrpSpPr>
          <p:grpSpPr>
            <a:xfrm>
              <a:off x="4542558" y="2543899"/>
              <a:ext cx="4436637" cy="1330733"/>
              <a:chOff x="-502095" y="-159644"/>
              <a:chExt cx="4436637" cy="1330733"/>
            </a:xfrm>
          </p:grpSpPr>
          <p:pic>
            <p:nvPicPr>
              <p:cNvPr id="36" name="Picture 35">
                <a:extLst>
                  <a:ext uri="{FF2B5EF4-FFF2-40B4-BE49-F238E27FC236}">
                    <a16:creationId xmlns:a16="http://schemas.microsoft.com/office/drawing/2014/main" id="{51DE5FB3-5829-4E18-85E9-9A812A074F85}"/>
                  </a:ext>
                </a:extLst>
              </p:cNvPr>
              <p:cNvPicPr>
                <a:picLocks noChangeAspect="1"/>
              </p:cNvPicPr>
              <p:nvPr/>
            </p:nvPicPr>
            <p:blipFill rotWithShape="1">
              <a:blip r:embed="rId10">
                <a:extLst>
                  <a:ext uri="{28A0092B-C50C-407E-A947-70E740481C1C}">
                    <a14:useLocalDpi xmlns:a14="http://schemas.microsoft.com/office/drawing/2010/main" val="0"/>
                  </a:ext>
                </a:extLst>
              </a:blip>
              <a:srcRect l="9885" t="16322" r="10573"/>
              <a:stretch/>
            </p:blipFill>
            <p:spPr bwMode="auto">
              <a:xfrm>
                <a:off x="-502095" y="-159644"/>
                <a:ext cx="1240430" cy="1330733"/>
              </a:xfrm>
              <a:prstGeom prst="rect">
                <a:avLst/>
              </a:prstGeom>
              <a:noFill/>
              <a:ln>
                <a:noFill/>
              </a:ln>
              <a:extLst>
                <a:ext uri="{53640926-AAD7-44D8-BBD7-CCE9431645EC}">
                  <a14:shadowObscured xmlns:a14="http://schemas.microsoft.com/office/drawing/2010/main"/>
                </a:ext>
              </a:extLst>
            </p:spPr>
          </p:pic>
          <p:sp>
            <p:nvSpPr>
              <p:cNvPr id="37" name="Text Box 2">
                <a:extLst>
                  <a:ext uri="{FF2B5EF4-FFF2-40B4-BE49-F238E27FC236}">
                    <a16:creationId xmlns:a16="http://schemas.microsoft.com/office/drawing/2014/main" id="{6DAA79A1-87B7-4B47-8B88-8273C920A0F9}"/>
                  </a:ext>
                </a:extLst>
              </p:cNvPr>
              <p:cNvSpPr txBox="1">
                <a:spLocks noChangeArrowheads="1"/>
              </p:cNvSpPr>
              <p:nvPr/>
            </p:nvSpPr>
            <p:spPr bwMode="auto">
              <a:xfrm>
                <a:off x="874853" y="60959"/>
                <a:ext cx="3059689" cy="9525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Dr Ana </a:t>
                </a:r>
                <a:r>
                  <a:rPr lang="en-GB" sz="1400" b="1" dirty="0" err="1">
                    <a:latin typeface="Arial" panose="020B0604020202020204" pitchFamily="34" charset="0"/>
                    <a:ea typeface="Calibri" panose="020F0502020204030204" pitchFamily="34" charset="0"/>
                    <a:cs typeface="Times New Roman" panose="02020603050405020304" pitchFamily="18" charset="0"/>
                  </a:rPr>
                  <a:t>Namburete</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Research Lecturer (</a:t>
                </a:r>
                <a:r>
                  <a:rPr lang="en-GB" sz="1000" dirty="0" err="1">
                    <a:latin typeface="Arial" panose="020B0604020202020204" pitchFamily="34" charset="0"/>
                    <a:ea typeface="Calibri" panose="020F0502020204030204" pitchFamily="34" charset="0"/>
                    <a:cs typeface="Times New Roman" panose="02020603050405020304" pitchFamily="18" charset="0"/>
                  </a:rPr>
                  <a:t>Rokos</a:t>
                </a:r>
                <a:r>
                  <a:rPr lang="en-GB" sz="1000" dirty="0">
                    <a:latin typeface="Arial" panose="020B0604020202020204" pitchFamily="34" charset="0"/>
                    <a:ea typeface="Calibri" panose="020F0502020204030204" pitchFamily="34" charset="0"/>
                    <a:cs typeface="Times New Roman" panose="02020603050405020304" pitchFamily="18" charset="0"/>
                  </a:rPr>
                  <a:t> Fellow and Tutor in Computer Science), Dept. of Computer Science, Pembroke College, University of Oxford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11"/>
                  </a:rPr>
                  <a:t>ana.namburete@cs.ox.ac.uk</a:t>
                </a:r>
                <a:r>
                  <a:rPr lang="en-GB" sz="1000" dirty="0">
                    <a:latin typeface="Arial" panose="020B0604020202020204" pitchFamily="34" charset="0"/>
                    <a:ea typeface="Calibri" panose="020F0502020204030204" pitchFamily="34" charset="0"/>
                    <a:cs typeface="Times New Roman" panose="02020603050405020304" pitchFamily="18"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indent="457200"/>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38" name="Group 37">
              <a:extLst>
                <a:ext uri="{FF2B5EF4-FFF2-40B4-BE49-F238E27FC236}">
                  <a16:creationId xmlns:a16="http://schemas.microsoft.com/office/drawing/2014/main" id="{39829CE6-DADC-4F1B-9902-35DDC2E288D7}"/>
                </a:ext>
              </a:extLst>
            </p:cNvPr>
            <p:cNvGrpSpPr/>
            <p:nvPr/>
          </p:nvGrpSpPr>
          <p:grpSpPr>
            <a:xfrm>
              <a:off x="4542558" y="3935675"/>
              <a:ext cx="4428432" cy="1479058"/>
              <a:chOff x="-528961" y="-454967"/>
              <a:chExt cx="4465334" cy="1479058"/>
            </a:xfrm>
          </p:grpSpPr>
          <p:pic>
            <p:nvPicPr>
              <p:cNvPr id="39" name="Picture 38">
                <a:extLst>
                  <a:ext uri="{FF2B5EF4-FFF2-40B4-BE49-F238E27FC236}">
                    <a16:creationId xmlns:a16="http://schemas.microsoft.com/office/drawing/2014/main" id="{CCA8B400-ED2C-43BF-8839-2E2DEF16A97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8961" y="-454967"/>
                <a:ext cx="1250766" cy="1415893"/>
              </a:xfrm>
              <a:prstGeom prst="rect">
                <a:avLst/>
              </a:prstGeom>
              <a:noFill/>
            </p:spPr>
          </p:pic>
          <p:sp>
            <p:nvSpPr>
              <p:cNvPr id="40" name="Text Box 2">
                <a:extLst>
                  <a:ext uri="{FF2B5EF4-FFF2-40B4-BE49-F238E27FC236}">
                    <a16:creationId xmlns:a16="http://schemas.microsoft.com/office/drawing/2014/main" id="{F482C601-1C8B-4F31-A79B-421A5AEAF535}"/>
                  </a:ext>
                </a:extLst>
              </p:cNvPr>
              <p:cNvSpPr txBox="1">
                <a:spLocks noChangeArrowheads="1"/>
              </p:cNvSpPr>
              <p:nvPr/>
            </p:nvSpPr>
            <p:spPr bwMode="auto">
              <a:xfrm>
                <a:off x="905204" y="-81127"/>
                <a:ext cx="3031169" cy="11052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MD Lawrence </a:t>
                </a:r>
                <a:r>
                  <a:rPr lang="en-GB" sz="1400" b="1" dirty="0" err="1">
                    <a:latin typeface="Arial" panose="020B0604020202020204" pitchFamily="34" charset="0"/>
                    <a:ea typeface="Calibri" panose="020F0502020204030204" pitchFamily="34" charset="0"/>
                    <a:cs typeface="Times New Roman" panose="02020603050405020304" pitchFamily="18" charset="0"/>
                  </a:rPr>
                  <a:t>Impey</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Consultant in Obstetrics and </a:t>
                </a:r>
                <a:r>
                  <a:rPr lang="en-GB" sz="1000" dirty="0" err="1">
                    <a:latin typeface="Arial" panose="020B0604020202020204" pitchFamily="34" charset="0"/>
                    <a:ea typeface="Calibri" panose="020F0502020204030204" pitchFamily="34" charset="0"/>
                    <a:cs typeface="Times New Roman" panose="02020603050405020304" pitchFamily="18" charset="0"/>
                  </a:rPr>
                  <a:t>Fetal</a:t>
                </a:r>
                <a:r>
                  <a:rPr lang="en-GB" sz="1000" dirty="0">
                    <a:latin typeface="Arial" panose="020B0604020202020204" pitchFamily="34" charset="0"/>
                    <a:ea typeface="Calibri" panose="020F0502020204030204" pitchFamily="34" charset="0"/>
                    <a:cs typeface="Times New Roman" panose="02020603050405020304" pitchFamily="18" charset="0"/>
                  </a:rPr>
                  <a:t> Medicine,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John Radcliffe Hospital Oxford,</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solidFill>
                      <a:srgbClr val="222222"/>
                    </a:solidFill>
                    <a:latin typeface="Arial" panose="020B0604020202020204" pitchFamily="34" charset="0"/>
                    <a:ea typeface="Calibri" panose="020F0502020204030204" pitchFamily="34" charset="0"/>
                    <a:cs typeface="Times New Roman" panose="02020603050405020304" pitchFamily="18" charset="0"/>
                  </a:rPr>
                  <a:t>Director of training in maternal and </a:t>
                </a:r>
                <a:r>
                  <a:rPr lang="en-GB" sz="1000" dirty="0" err="1">
                    <a:solidFill>
                      <a:srgbClr val="222222"/>
                    </a:solidFill>
                    <a:latin typeface="Arial" panose="020B0604020202020204" pitchFamily="34" charset="0"/>
                    <a:ea typeface="Calibri" panose="020F0502020204030204" pitchFamily="34" charset="0"/>
                    <a:cs typeface="Times New Roman" panose="02020603050405020304" pitchFamily="18" charset="0"/>
                  </a:rPr>
                  <a:t>fetal</a:t>
                </a:r>
                <a:r>
                  <a:rPr lang="en-GB" sz="1000" dirty="0">
                    <a:solidFill>
                      <a:srgbClr val="222222"/>
                    </a:solidFill>
                    <a:latin typeface="Arial" panose="020B0604020202020204" pitchFamily="34" charset="0"/>
                    <a:ea typeface="Calibri" panose="020F0502020204030204" pitchFamily="34" charset="0"/>
                    <a:cs typeface="Times New Roman" panose="02020603050405020304" pitchFamily="18" charset="0"/>
                  </a:rPr>
                  <a:t> medicine,</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solidFill>
                      <a:srgbClr val="222222"/>
                    </a:solidFill>
                    <a:latin typeface="Arial" panose="020B0604020202020204" pitchFamily="34" charset="0"/>
                    <a:ea typeface="Calibri" panose="020F0502020204030204" pitchFamily="34" charset="0"/>
                    <a:cs typeface="Times New Roman" panose="02020603050405020304" pitchFamily="18" charset="0"/>
                  </a:rPr>
                  <a:t>NHS Oxford University Hospitals</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13"/>
                  </a:rPr>
                  <a:t>Lawrence.Impey@ouh.nhs.uk</a:t>
                </a:r>
                <a:r>
                  <a:rPr lang="en-GB" sz="1000" dirty="0">
                    <a:latin typeface="Arial" panose="020B0604020202020204" pitchFamily="34" charset="0"/>
                    <a:ea typeface="Calibri" panose="020F0502020204030204" pitchFamily="34" charset="0"/>
                    <a:cs typeface="Times New Roman" panose="02020603050405020304" pitchFamily="18"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indent="457200"/>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41" name="Group 40">
              <a:extLst>
                <a:ext uri="{FF2B5EF4-FFF2-40B4-BE49-F238E27FC236}">
                  <a16:creationId xmlns:a16="http://schemas.microsoft.com/office/drawing/2014/main" id="{83C736C1-3BAA-4552-B4F1-8F69C9F857C3}"/>
                </a:ext>
              </a:extLst>
            </p:cNvPr>
            <p:cNvGrpSpPr/>
            <p:nvPr/>
          </p:nvGrpSpPr>
          <p:grpSpPr>
            <a:xfrm>
              <a:off x="304172" y="3920426"/>
              <a:ext cx="3691764" cy="1431142"/>
              <a:chOff x="-186628" y="-513842"/>
              <a:chExt cx="3691764" cy="1431142"/>
            </a:xfrm>
          </p:grpSpPr>
          <p:pic>
            <p:nvPicPr>
              <p:cNvPr id="42" name="Picture 41">
                <a:extLst>
                  <a:ext uri="{FF2B5EF4-FFF2-40B4-BE49-F238E27FC236}">
                    <a16:creationId xmlns:a16="http://schemas.microsoft.com/office/drawing/2014/main" id="{DF1A24E7-73CA-40F7-8CB6-CC81CB1AA020}"/>
                  </a:ext>
                </a:extLst>
              </p:cNvPr>
              <p:cNvPicPr>
                <a:picLocks noChangeAspect="1"/>
              </p:cNvPicPr>
              <p:nvPr/>
            </p:nvPicPr>
            <p:blipFill rotWithShape="1">
              <a:blip r:embed="rId14">
                <a:extLst>
                  <a:ext uri="{28A0092B-C50C-407E-A947-70E740481C1C}">
                    <a14:useLocalDpi xmlns:a14="http://schemas.microsoft.com/office/drawing/2010/main" val="0"/>
                  </a:ext>
                </a:extLst>
              </a:blip>
              <a:srcRect l="13800" t="10800" r="9600"/>
              <a:stretch/>
            </p:blipFill>
            <p:spPr bwMode="auto">
              <a:xfrm>
                <a:off x="-186628" y="-513842"/>
                <a:ext cx="1271369" cy="1431142"/>
              </a:xfrm>
              <a:prstGeom prst="rect">
                <a:avLst/>
              </a:prstGeom>
              <a:noFill/>
              <a:ln>
                <a:noFill/>
              </a:ln>
              <a:extLst>
                <a:ext uri="{53640926-AAD7-44D8-BBD7-CCE9431645EC}">
                  <a14:shadowObscured xmlns:a14="http://schemas.microsoft.com/office/drawing/2010/main"/>
                </a:ext>
              </a:extLst>
            </p:spPr>
          </p:pic>
          <p:sp>
            <p:nvSpPr>
              <p:cNvPr id="43" name="Text Box 2">
                <a:extLst>
                  <a:ext uri="{FF2B5EF4-FFF2-40B4-BE49-F238E27FC236}">
                    <a16:creationId xmlns:a16="http://schemas.microsoft.com/office/drawing/2014/main" id="{03130850-C845-4BBC-BC69-9AB3D98742B8}"/>
                  </a:ext>
                </a:extLst>
              </p:cNvPr>
              <p:cNvSpPr txBox="1">
                <a:spLocks noChangeArrowheads="1"/>
              </p:cNvSpPr>
              <p:nvPr/>
            </p:nvSpPr>
            <p:spPr bwMode="auto">
              <a:xfrm>
                <a:off x="1313264" y="-2809"/>
                <a:ext cx="2191872" cy="8915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Dr Daniel Asfaw</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Research Fellow,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School of Computing,</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University of Portsmouth</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GB" sz="10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15"/>
                  </a:rPr>
                  <a:t>Daniel.Asfaw@port.ac.uk</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Text Box 2">
              <a:extLst>
                <a:ext uri="{FF2B5EF4-FFF2-40B4-BE49-F238E27FC236}">
                  <a16:creationId xmlns:a16="http://schemas.microsoft.com/office/drawing/2014/main" id="{BD7157C7-0CC7-442C-B98F-1F622AB5E7A9}"/>
                </a:ext>
              </a:extLst>
            </p:cNvPr>
            <p:cNvSpPr txBox="1">
              <a:spLocks noChangeArrowheads="1"/>
            </p:cNvSpPr>
            <p:nvPr/>
          </p:nvSpPr>
          <p:spPr bwMode="auto">
            <a:xfrm>
              <a:off x="3563888" y="5744187"/>
              <a:ext cx="2634008" cy="93269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GB" sz="1400" b="1" dirty="0">
                  <a:latin typeface="Arial" panose="020B0604020202020204" pitchFamily="34" charset="0"/>
                  <a:ea typeface="Calibri" panose="020F0502020204030204" pitchFamily="34" charset="0"/>
                  <a:cs typeface="Times New Roman" panose="02020603050405020304" pitchFamily="18" charset="0"/>
                </a:rPr>
                <a:t>Mr </a:t>
              </a:r>
              <a:r>
                <a:rPr lang="en-GB" sz="1400" b="1" dirty="0" err="1">
                  <a:latin typeface="Arial" panose="020B0604020202020204" pitchFamily="34" charset="0"/>
                  <a:ea typeface="Calibri" panose="020F0502020204030204" pitchFamily="34" charset="0"/>
                  <a:cs typeface="Times New Roman" panose="02020603050405020304" pitchFamily="18" charset="0"/>
                </a:rPr>
                <a:t>Kristiyan</a:t>
              </a:r>
              <a:r>
                <a:rPr lang="en-GB" sz="1400" b="1" dirty="0">
                  <a:latin typeface="Arial" panose="020B0604020202020204" pitchFamily="34" charset="0"/>
                  <a:ea typeface="Calibri" panose="020F0502020204030204" pitchFamily="34" charset="0"/>
                  <a:cs typeface="Times New Roman" panose="02020603050405020304" pitchFamily="18" charset="0"/>
                </a:rPr>
                <a:t> </a:t>
              </a:r>
              <a:r>
                <a:rPr lang="en-GB" sz="1400" b="1" dirty="0" err="1">
                  <a:latin typeface="Arial" panose="020B0604020202020204" pitchFamily="34" charset="0"/>
                  <a:ea typeface="Calibri" panose="020F0502020204030204" pitchFamily="34" charset="0"/>
                  <a:cs typeface="Times New Roman" panose="02020603050405020304" pitchFamily="18" charset="0"/>
                </a:rPr>
                <a:t>Georgiev</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r>
                <a:rPr lang="en-GB" sz="1000" dirty="0">
                  <a:latin typeface="Arial" panose="020B0604020202020204" pitchFamily="34" charset="0"/>
                  <a:ea typeface="Calibri" panose="020F0502020204030204" pitchFamily="34" charset="0"/>
                  <a:cs typeface="Times New Roman" panose="02020603050405020304" pitchFamily="18" charset="0"/>
                </a:rPr>
                <a:t>Research Assistant,</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r>
                <a:rPr lang="en-US" sz="1000" dirty="0">
                  <a:latin typeface="Arial" panose="020B0604020202020204" pitchFamily="34" charset="0"/>
                  <a:ea typeface="Calibri" panose="020F0502020204030204" pitchFamily="34" charset="0"/>
                  <a:cs typeface="Times New Roman" panose="02020603050405020304" pitchFamily="18" charset="0"/>
                </a:rPr>
                <a:t>Nuffield Department of Women’s &amp; Reproductive Health, University of Oxford</a:t>
              </a:r>
            </a:p>
            <a:p>
              <a:r>
                <a:rPr lang="en-GB" sz="1100" dirty="0">
                  <a:latin typeface="Arial" panose="020B0604020202020204" pitchFamily="34" charset="0"/>
                  <a:ea typeface="Calibri" panose="020F0502020204030204" pitchFamily="34" charset="0"/>
                  <a:cs typeface="Times New Roman" panose="02020603050405020304" pitchFamily="18" charset="0"/>
                  <a:hlinkClick r:id="rId16"/>
                </a:rPr>
                <a:t>kristiyan.georgiev@wrh.ox.ac.uk</a:t>
              </a:r>
              <a:r>
                <a:rPr lang="en-GB" sz="1100" dirty="0">
                  <a:latin typeface="Arial" panose="020B060402020202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indent="457200"/>
              <a:r>
                <a:rPr lang="en-GB" sz="1400" dirty="0">
                  <a:latin typeface="Calibri" panose="020F0502020204030204" pitchFamily="34" charset="0"/>
                  <a:ea typeface="Calibri" panose="020F0502020204030204" pitchFamily="34" charset="0"/>
                  <a:cs typeface="Times New Roman" panose="02020603050405020304" pitchFamily="18" charset="0"/>
                </a:rPr>
                <a:t> </a:t>
              </a:r>
            </a:p>
          </p:txBody>
        </p:sp>
      </p:grpSp>
      <p:sp>
        <p:nvSpPr>
          <p:cNvPr id="17" name="Rectangle 37">
            <a:extLst>
              <a:ext uri="{FF2B5EF4-FFF2-40B4-BE49-F238E27FC236}">
                <a16:creationId xmlns:a16="http://schemas.microsoft.com/office/drawing/2014/main" id="{8BB3DDC4-628F-40C2-8BCA-6991C46A2495}"/>
              </a:ext>
            </a:extLst>
          </p:cNvPr>
          <p:cNvSpPr>
            <a:spLocks noChangeArrowheads="1"/>
          </p:cNvSpPr>
          <p:nvPr/>
        </p:nvSpPr>
        <p:spPr bwMode="auto">
          <a:xfrm>
            <a:off x="1676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41">
            <a:extLst>
              <a:ext uri="{FF2B5EF4-FFF2-40B4-BE49-F238E27FC236}">
                <a16:creationId xmlns:a16="http://schemas.microsoft.com/office/drawing/2014/main" id="{7E7079DE-D6B0-4B60-BE82-24F0B0DAB611}"/>
              </a:ext>
            </a:extLst>
          </p:cNvPr>
          <p:cNvSpPr>
            <a:spLocks noChangeArrowheads="1"/>
          </p:cNvSpPr>
          <p:nvPr/>
        </p:nvSpPr>
        <p:spPr bwMode="auto">
          <a:xfrm>
            <a:off x="1676401" y="882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 name="Rectangle 44">
            <a:extLst>
              <a:ext uri="{FF2B5EF4-FFF2-40B4-BE49-F238E27FC236}">
                <a16:creationId xmlns:a16="http://schemas.microsoft.com/office/drawing/2014/main" id="{0EDFB304-8296-4FA5-BA6F-7697491977B2}"/>
              </a:ext>
            </a:extLst>
          </p:cNvPr>
          <p:cNvSpPr>
            <a:spLocks noChangeArrowheads="1"/>
          </p:cNvSpPr>
          <p:nvPr/>
        </p:nvSpPr>
        <p:spPr bwMode="auto">
          <a:xfrm>
            <a:off x="1676401" y="882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descr="A person in a green shirt&#10;&#10;Description automatically generated with low confidence">
            <a:extLst>
              <a:ext uri="{FF2B5EF4-FFF2-40B4-BE49-F238E27FC236}">
                <a16:creationId xmlns:a16="http://schemas.microsoft.com/office/drawing/2014/main" id="{67E35856-0796-5A7C-101D-A22115D326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04254" y="5445224"/>
            <a:ext cx="1239493" cy="1319884"/>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BB7E45-272B-828E-F407-42C95D96A512}"/>
              </a:ext>
            </a:extLst>
          </p:cNvPr>
          <p:cNvSpPr>
            <a:spLocks noGrp="1"/>
          </p:cNvSpPr>
          <p:nvPr>
            <p:ph type="sldNum" sz="quarter" idx="12"/>
          </p:nvPr>
        </p:nvSpPr>
        <p:spPr/>
        <p:txBody>
          <a:bodyPr/>
          <a:lstStyle/>
          <a:p>
            <a:fld id="{0946259B-8396-46CD-AD42-FDEDA89DA278}" type="slidenum">
              <a:rPr lang="en-US" smtClean="0"/>
              <a:t>5</a:t>
            </a:fld>
            <a:endParaRPr lang="en-US"/>
          </a:p>
        </p:txBody>
      </p:sp>
      <p:sp>
        <p:nvSpPr>
          <p:cNvPr id="12" name="TextBox 11">
            <a:extLst>
              <a:ext uri="{FF2B5EF4-FFF2-40B4-BE49-F238E27FC236}">
                <a16:creationId xmlns:a16="http://schemas.microsoft.com/office/drawing/2014/main" id="{65E303A8-235D-6066-9C34-98C89A412818}"/>
              </a:ext>
            </a:extLst>
          </p:cNvPr>
          <p:cNvSpPr txBox="1"/>
          <p:nvPr/>
        </p:nvSpPr>
        <p:spPr>
          <a:xfrm>
            <a:off x="531689" y="234403"/>
            <a:ext cx="8284945" cy="523220"/>
          </a:xfrm>
          <a:prstGeom prst="rect">
            <a:avLst/>
          </a:prstGeom>
          <a:noFill/>
        </p:spPr>
        <p:txBody>
          <a:bodyPr wrap="square">
            <a:spAutoFit/>
          </a:bodyPr>
          <a:lstStyle/>
          <a:p>
            <a:r>
              <a:rPr lang="en-GB" sz="2800" dirty="0" err="1">
                <a:solidFill>
                  <a:srgbClr val="002060"/>
                </a:solidFill>
                <a:latin typeface="Tahoma" panose="020B0604030504040204" pitchFamily="34" charset="0"/>
                <a:ea typeface="Tahoma" panose="020B0604030504040204" pitchFamily="34" charset="0"/>
                <a:cs typeface="Tahoma" panose="020B0604030504040204" pitchFamily="34" charset="0"/>
              </a:rPr>
              <a:t>UPatch</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for continuous sensing of deep tissues </a:t>
            </a:r>
            <a:endParaRPr lang="en-GB" sz="2800" dirty="0">
              <a:solidFill>
                <a:srgbClr val="002060"/>
              </a:solidFill>
            </a:endParaRPr>
          </a:p>
        </p:txBody>
      </p:sp>
      <p:pic>
        <p:nvPicPr>
          <p:cNvPr id="7" name="Picture 6">
            <a:extLst>
              <a:ext uri="{FF2B5EF4-FFF2-40B4-BE49-F238E27FC236}">
                <a16:creationId xmlns:a16="http://schemas.microsoft.com/office/drawing/2014/main" id="{D373AC70-3C3A-46D0-9410-44AAFE8CF1B8}"/>
              </a:ext>
            </a:extLst>
          </p:cNvPr>
          <p:cNvPicPr>
            <a:picLocks noChangeAspect="1"/>
          </p:cNvPicPr>
          <p:nvPr/>
        </p:nvPicPr>
        <p:blipFill>
          <a:blip r:embed="rId3"/>
          <a:stretch>
            <a:fillRect/>
          </a:stretch>
        </p:blipFill>
        <p:spPr>
          <a:xfrm>
            <a:off x="531689" y="792825"/>
            <a:ext cx="4945043" cy="3804587"/>
          </a:xfrm>
          <a:prstGeom prst="rect">
            <a:avLst/>
          </a:prstGeom>
        </p:spPr>
      </p:pic>
      <p:sp>
        <p:nvSpPr>
          <p:cNvPr id="8" name="Content Placeholder 2">
            <a:extLst>
              <a:ext uri="{FF2B5EF4-FFF2-40B4-BE49-F238E27FC236}">
                <a16:creationId xmlns:a16="http://schemas.microsoft.com/office/drawing/2014/main" id="{EBC6C27C-BA48-40C4-AFD5-BBA9C5F15960}"/>
              </a:ext>
            </a:extLst>
          </p:cNvPr>
          <p:cNvSpPr txBox="1">
            <a:spLocks/>
          </p:cNvSpPr>
          <p:nvPr/>
        </p:nvSpPr>
        <p:spPr>
          <a:xfrm>
            <a:off x="5842166" y="1059002"/>
            <a:ext cx="5606624" cy="3401481"/>
          </a:xfrm>
          <a:prstGeom prst="rect">
            <a:avLst/>
          </a:prstGeom>
          <a:noFill/>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spcBef>
                <a:spcPts val="1200"/>
              </a:spcBef>
              <a:buFont typeface="Wingdings 2" panose="05020102010507070707" pitchFamily="18" charset="2"/>
              <a:buNone/>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Ultrasound is the primary underpinning technology used in the evaluation of fetal wellbeing (ultrasound imaging, Doppler investigations, CTG). Compared to other medical imaging methods, such as X-ray computed tomography and magnetic resonance imaging, ultrasound is safer, less expensive, and more versatile.</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44457A22-E268-4956-9561-F468D0A43EF6}"/>
              </a:ext>
            </a:extLst>
          </p:cNvPr>
          <p:cNvSpPr/>
          <p:nvPr/>
        </p:nvSpPr>
        <p:spPr>
          <a:xfrm>
            <a:off x="581190" y="4734342"/>
            <a:ext cx="10779917" cy="2123658"/>
          </a:xfrm>
          <a:prstGeom prst="rect">
            <a:avLst/>
          </a:prstGeom>
          <a:noFill/>
          <a:ln>
            <a:solidFill>
              <a:srgbClr val="002060"/>
            </a:solidFill>
          </a:ln>
        </p:spPr>
        <p:txBody>
          <a:bodyPr wrap="square">
            <a:spAutoFit/>
          </a:bodyPr>
          <a:lstStyle/>
          <a:p>
            <a:r>
              <a:rPr lang="en-US" sz="2200" b="1" i="1" dirty="0">
                <a:solidFill>
                  <a:srgbClr val="002060"/>
                </a:solidFill>
                <a:latin typeface="Arial" panose="020B0604020202020204" pitchFamily="34" charset="0"/>
                <a:cs typeface="Arial" panose="020B0604020202020204" pitchFamily="34" charset="0"/>
              </a:rPr>
              <a:t>An </a:t>
            </a:r>
            <a:r>
              <a:rPr lang="en-US" sz="2200" b="1" i="1" dirty="0" err="1">
                <a:solidFill>
                  <a:srgbClr val="002060"/>
                </a:solidFill>
                <a:latin typeface="Arial" panose="020B0604020202020204" pitchFamily="34" charset="0"/>
                <a:cs typeface="Arial" panose="020B0604020202020204" pitchFamily="34" charset="0"/>
              </a:rPr>
              <a:t>UPatch</a:t>
            </a:r>
            <a:r>
              <a:rPr lang="en-US" sz="2200" b="1" i="1" dirty="0">
                <a:solidFill>
                  <a:srgbClr val="002060"/>
                </a:solidFill>
                <a:latin typeface="Arial" panose="020B0604020202020204" pitchFamily="34" charset="0"/>
                <a:cs typeface="Arial" panose="020B0604020202020204" pitchFamily="34" charset="0"/>
              </a:rPr>
              <a:t> for blood flow monitoring in an adult. </a:t>
            </a:r>
            <a:r>
              <a:rPr lang="en-US" sz="2200" i="1" dirty="0">
                <a:solidFill>
                  <a:srgbClr val="002060"/>
                </a:solidFill>
                <a:latin typeface="Arial" panose="020B0604020202020204" pitchFamily="34" charset="0"/>
                <a:cs typeface="Arial" panose="020B0604020202020204" pitchFamily="34" charset="0"/>
              </a:rPr>
              <a:t>(</a:t>
            </a:r>
            <a:r>
              <a:rPr lang="en-US" sz="2200" b="1" i="1" dirty="0">
                <a:solidFill>
                  <a:srgbClr val="002060"/>
                </a:solidFill>
                <a:latin typeface="Arial" panose="020B0604020202020204" pitchFamily="34" charset="0"/>
                <a:cs typeface="Arial" panose="020B0604020202020204" pitchFamily="34" charset="0"/>
              </a:rPr>
              <a:t>a</a:t>
            </a:r>
            <a:r>
              <a:rPr lang="en-US" sz="2200" i="1" dirty="0">
                <a:solidFill>
                  <a:srgbClr val="002060"/>
                </a:solidFill>
                <a:latin typeface="Arial" panose="020B0604020202020204" pitchFamily="34" charset="0"/>
                <a:cs typeface="Arial" panose="020B0604020202020204" pitchFamily="34" charset="0"/>
              </a:rPr>
              <a:t>) Image of a 12 x 12 wearable ultrasound array. The inset shows a zoomed image of four elements in the array connected by serpentine </a:t>
            </a:r>
            <a:r>
              <a:rPr lang="en-US" sz="2200" i="1" dirty="0">
                <a:solidFill>
                  <a:srgbClr val="002060"/>
                </a:solidFill>
                <a:latin typeface="Tahoma" panose="020B0604030504040204" pitchFamily="34" charset="0"/>
                <a:ea typeface="Tahoma" panose="020B0604030504040204" pitchFamily="34" charset="0"/>
                <a:cs typeface="Tahoma" panose="020B0604030504040204" pitchFamily="34" charset="0"/>
              </a:rPr>
              <a:t>metal</a:t>
            </a:r>
            <a:r>
              <a:rPr lang="en-US" sz="2200" i="1" dirty="0">
                <a:solidFill>
                  <a:srgbClr val="002060"/>
                </a:solidFill>
                <a:latin typeface="Arial" panose="020B0604020202020204" pitchFamily="34" charset="0"/>
                <a:cs typeface="Arial" panose="020B0604020202020204" pitchFamily="34" charset="0"/>
              </a:rPr>
              <a:t> wires, with a pitch (λ) of 0.8 mm. Tx = transducer. (</a:t>
            </a:r>
            <a:r>
              <a:rPr lang="en-US" sz="2200" b="1" i="1" dirty="0">
                <a:solidFill>
                  <a:srgbClr val="002060"/>
                </a:solidFill>
                <a:latin typeface="Arial" panose="020B0604020202020204" pitchFamily="34" charset="0"/>
                <a:cs typeface="Arial" panose="020B0604020202020204" pitchFamily="34" charset="0"/>
              </a:rPr>
              <a:t>b</a:t>
            </a:r>
            <a:r>
              <a:rPr lang="en-US" sz="2200" i="1" dirty="0">
                <a:solidFill>
                  <a:srgbClr val="002060"/>
                </a:solidFill>
                <a:latin typeface="Arial" panose="020B0604020202020204" pitchFamily="34" charset="0"/>
                <a:cs typeface="Arial" panose="020B0604020202020204" pitchFamily="34" charset="0"/>
              </a:rPr>
              <a:t>) Image of the device on the adult neck. Color flow image of the (</a:t>
            </a:r>
            <a:r>
              <a:rPr lang="en-US" sz="2200" b="1" i="1" dirty="0">
                <a:solidFill>
                  <a:srgbClr val="002060"/>
                </a:solidFill>
                <a:latin typeface="Arial" panose="020B0604020202020204" pitchFamily="34" charset="0"/>
                <a:cs typeface="Arial" panose="020B0604020202020204" pitchFamily="34" charset="0"/>
              </a:rPr>
              <a:t>c</a:t>
            </a:r>
            <a:r>
              <a:rPr lang="en-US" sz="2200" i="1" dirty="0">
                <a:solidFill>
                  <a:srgbClr val="002060"/>
                </a:solidFill>
                <a:latin typeface="Arial" panose="020B0604020202020204" pitchFamily="34" charset="0"/>
                <a:cs typeface="Arial" panose="020B0604020202020204" pitchFamily="34" charset="0"/>
              </a:rPr>
              <a:t>) carotid artery and (</a:t>
            </a:r>
            <a:r>
              <a:rPr lang="en-US" sz="2200" b="1" i="1" dirty="0">
                <a:solidFill>
                  <a:srgbClr val="002060"/>
                </a:solidFill>
                <a:latin typeface="Arial" panose="020B0604020202020204" pitchFamily="34" charset="0"/>
                <a:cs typeface="Arial" panose="020B0604020202020204" pitchFamily="34" charset="0"/>
              </a:rPr>
              <a:t>d</a:t>
            </a:r>
            <a:r>
              <a:rPr lang="en-US" sz="2200" i="1" dirty="0">
                <a:solidFill>
                  <a:srgbClr val="002060"/>
                </a:solidFill>
                <a:latin typeface="Arial" panose="020B0604020202020204" pitchFamily="34" charset="0"/>
                <a:cs typeface="Arial" panose="020B0604020202020204" pitchFamily="34" charset="0"/>
              </a:rPr>
              <a:t>) jugular vein reconstructed from signals received by the ultrasound array. </a:t>
            </a:r>
          </a:p>
          <a:p>
            <a:r>
              <a:rPr lang="en-US" sz="2200" i="1" dirty="0">
                <a:solidFill>
                  <a:srgbClr val="002060"/>
                </a:solidFill>
                <a:latin typeface="Arial" panose="020B0604020202020204" pitchFamily="34" charset="0"/>
                <a:cs typeface="Arial" panose="020B0604020202020204" pitchFamily="34" charset="0"/>
              </a:rPr>
              <a:t>(</a:t>
            </a:r>
            <a:r>
              <a:rPr lang="en-US" sz="2200" b="1" i="1" dirty="0">
                <a:solidFill>
                  <a:srgbClr val="002060"/>
                </a:solidFill>
                <a:latin typeface="Arial" panose="020B0604020202020204" pitchFamily="34" charset="0"/>
                <a:cs typeface="Arial" panose="020B0604020202020204" pitchFamily="34" charset="0"/>
              </a:rPr>
              <a:t>Nature Biomedical Engineering</a:t>
            </a:r>
            <a:r>
              <a:rPr lang="en-US" sz="2200" i="1" dirty="0">
                <a:solidFill>
                  <a:srgbClr val="002060"/>
                </a:solidFill>
                <a:latin typeface="Arial" panose="020B0604020202020204" pitchFamily="34" charset="0"/>
                <a:cs typeface="Arial" panose="020B0604020202020204" pitchFamily="34" charset="0"/>
              </a:rPr>
              <a:t>).</a:t>
            </a:r>
            <a:endParaRPr lang="en-US"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6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EDC2A0-BF8F-96FC-B326-CDB78F15BA84}"/>
              </a:ext>
            </a:extLst>
          </p:cNvPr>
          <p:cNvSpPr txBox="1"/>
          <p:nvPr/>
        </p:nvSpPr>
        <p:spPr>
          <a:xfrm>
            <a:off x="3914747" y="2377004"/>
            <a:ext cx="2499116" cy="584775"/>
          </a:xfrm>
          <a:prstGeom prst="rect">
            <a:avLst/>
          </a:prstGeom>
          <a:noFill/>
        </p:spPr>
        <p:txBody>
          <a:bodyPr wrap="square">
            <a:spAutoFit/>
          </a:bodyPr>
          <a:lstStyle/>
          <a:p>
            <a:r>
              <a:rPr lang="en-US" sz="3200" dirty="0">
                <a:solidFill>
                  <a:srgbClr val="002060"/>
                </a:solidFill>
                <a:effectLst/>
                <a:latin typeface="Tahoma" panose="020B0604030504040204" pitchFamily="34" charset="0"/>
                <a:ea typeface="Tahoma" panose="020B0604030504040204" pitchFamily="34" charset="0"/>
                <a:cs typeface="Tahoma" panose="020B0604030504040204" pitchFamily="34" charset="0"/>
              </a:rPr>
              <a:t>Thank you!</a:t>
            </a:r>
            <a:endParaRPr lang="en-GB"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441EB65-0538-A8AB-359A-F625EA5B1DA9}"/>
              </a:ext>
            </a:extLst>
          </p:cNvPr>
          <p:cNvSpPr>
            <a:spLocks noGrp="1"/>
          </p:cNvSpPr>
          <p:nvPr>
            <p:ph type="sldNum" sz="quarter" idx="12"/>
          </p:nvPr>
        </p:nvSpPr>
        <p:spPr/>
        <p:txBody>
          <a:bodyPr/>
          <a:lstStyle/>
          <a:p>
            <a:fld id="{0946259B-8396-46CD-AD42-FDEDA89DA278}" type="slidenum">
              <a:rPr lang="en-US" smtClean="0"/>
              <a:t>50</a:t>
            </a:fld>
            <a:endParaRPr lang="en-US"/>
          </a:p>
        </p:txBody>
      </p:sp>
    </p:spTree>
    <p:extLst>
      <p:ext uri="{BB962C8B-B14F-4D97-AF65-F5344CB8AC3E}">
        <p14:creationId xmlns:p14="http://schemas.microsoft.com/office/powerpoint/2010/main" val="179281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7E6160-3E6B-1396-CE94-18D997523C83}"/>
              </a:ext>
            </a:extLst>
          </p:cNvPr>
          <p:cNvSpPr>
            <a:spLocks noGrp="1"/>
          </p:cNvSpPr>
          <p:nvPr>
            <p:ph type="sldNum" sz="quarter" idx="12"/>
          </p:nvPr>
        </p:nvSpPr>
        <p:spPr/>
        <p:txBody>
          <a:bodyPr/>
          <a:lstStyle/>
          <a:p>
            <a:fld id="{0946259B-8396-46CD-AD42-FDEDA89DA278}" type="slidenum">
              <a:rPr lang="en-US" smtClean="0"/>
              <a:t>6</a:t>
            </a:fld>
            <a:endParaRPr lang="en-US"/>
          </a:p>
        </p:txBody>
      </p:sp>
      <p:sp>
        <p:nvSpPr>
          <p:cNvPr id="9" name="Content Placeholder 2">
            <a:extLst>
              <a:ext uri="{FF2B5EF4-FFF2-40B4-BE49-F238E27FC236}">
                <a16:creationId xmlns:a16="http://schemas.microsoft.com/office/drawing/2014/main" id="{2499FAFA-FC9E-CCBD-3244-62929FADAA51}"/>
              </a:ext>
            </a:extLst>
          </p:cNvPr>
          <p:cNvSpPr>
            <a:spLocks noGrp="1"/>
          </p:cNvSpPr>
          <p:nvPr>
            <p:ph idx="4294967295"/>
          </p:nvPr>
        </p:nvSpPr>
        <p:spPr>
          <a:xfrm>
            <a:off x="4855029" y="1125127"/>
            <a:ext cx="6755781" cy="2085251"/>
          </a:xfrm>
        </p:spPr>
        <p:txBody>
          <a:bodyPr wrap="square">
            <a:spAutoFit/>
          </a:bodyPr>
          <a:lstStyle/>
          <a:p>
            <a:pPr algn="just">
              <a:lnSpc>
                <a:spcPct val="110000"/>
              </a:lnSpc>
              <a:spcBef>
                <a:spcPts val="600"/>
              </a:spcBef>
              <a:buFont typeface="Arial" panose="020B0604020202020204" pitchFamily="34" charset="0"/>
              <a:buChar char="•"/>
            </a:pP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Insufficient oxygen exchange between the mother and the </a:t>
            </a:r>
            <a:r>
              <a:rPr lang="en-GB" sz="24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fetus</a:t>
            </a: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leads to changes in </a:t>
            </a:r>
            <a:r>
              <a:rPr lang="en-GB" sz="24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fetal</a:t>
            </a: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pH - which then subsequently results in signs of distress. One such sign is a change in </a:t>
            </a:r>
            <a:r>
              <a:rPr lang="en-GB" sz="24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fetal</a:t>
            </a: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heart rate (FHR).</a:t>
            </a:r>
          </a:p>
        </p:txBody>
      </p:sp>
      <p:sp>
        <p:nvSpPr>
          <p:cNvPr id="10" name="TextBox 9">
            <a:extLst>
              <a:ext uri="{FF2B5EF4-FFF2-40B4-BE49-F238E27FC236}">
                <a16:creationId xmlns:a16="http://schemas.microsoft.com/office/drawing/2014/main" id="{0C943040-5C3D-C95E-7B3B-01E2D3C598B8}"/>
              </a:ext>
            </a:extLst>
          </p:cNvPr>
          <p:cNvSpPr txBox="1"/>
          <p:nvPr/>
        </p:nvSpPr>
        <p:spPr>
          <a:xfrm>
            <a:off x="617102" y="268920"/>
            <a:ext cx="7327205"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Why </a:t>
            </a:r>
            <a:r>
              <a:rPr lang="en-GB" sz="2800" dirty="0" err="1">
                <a:solidFill>
                  <a:srgbClr val="002060"/>
                </a:solidFill>
                <a:latin typeface="Tahoma" panose="020B0604030504040204" pitchFamily="34" charset="0"/>
                <a:ea typeface="Tahoma" panose="020B0604030504040204" pitchFamily="34" charset="0"/>
                <a:cs typeface="Tahoma" panose="020B0604030504040204" pitchFamily="34" charset="0"/>
              </a:rPr>
              <a:t>fetal</a:t>
            </a:r>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 heart rate (FHR) monitoring?</a:t>
            </a:r>
          </a:p>
        </p:txBody>
      </p:sp>
      <p:pic>
        <p:nvPicPr>
          <p:cNvPr id="5" name="Picture 12">
            <a:extLst>
              <a:ext uri="{FF2B5EF4-FFF2-40B4-BE49-F238E27FC236}">
                <a16:creationId xmlns:a16="http://schemas.microsoft.com/office/drawing/2014/main" id="{7CD6427F-C15B-42B4-A80E-BA631BAF8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855" y="1093973"/>
            <a:ext cx="3550745" cy="254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998130D-A0E3-411F-BBFB-1EB52195F5D4}"/>
              </a:ext>
            </a:extLst>
          </p:cNvPr>
          <p:cNvSpPr txBox="1">
            <a:spLocks/>
          </p:cNvSpPr>
          <p:nvPr/>
        </p:nvSpPr>
        <p:spPr>
          <a:xfrm>
            <a:off x="378736" y="3895419"/>
            <a:ext cx="11434527" cy="278725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spcBef>
                <a:spcPts val="600"/>
              </a:spcBef>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Reliable monitoring of the health of babies during childbirth remains a massive unmet clinical need worldwide (~3 million neonatal deaths (Lee et al., 2013) annually).</a:t>
            </a:r>
          </a:p>
          <a:p>
            <a:pPr algn="just">
              <a:lnSpc>
                <a:spcPct val="110000"/>
              </a:lnSpc>
              <a:spcBef>
                <a:spcPts val="600"/>
              </a:spcBef>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In the UK alone, over 1200 otherwise healthy term babies sustain permanent brain injury during birth each year (these are otherwise healthy babies that made it to term). A proportion will die around the time of birth, but majority will have a long life of disability.</a:t>
            </a:r>
          </a:p>
        </p:txBody>
      </p:sp>
    </p:spTree>
    <p:extLst>
      <p:ext uri="{BB962C8B-B14F-4D97-AF65-F5344CB8AC3E}">
        <p14:creationId xmlns:p14="http://schemas.microsoft.com/office/powerpoint/2010/main" val="21967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BB7E45-272B-828E-F407-42C95D96A512}"/>
              </a:ext>
            </a:extLst>
          </p:cNvPr>
          <p:cNvSpPr>
            <a:spLocks noGrp="1"/>
          </p:cNvSpPr>
          <p:nvPr>
            <p:ph type="sldNum" sz="quarter" idx="12"/>
          </p:nvPr>
        </p:nvSpPr>
        <p:spPr/>
        <p:txBody>
          <a:bodyPr/>
          <a:lstStyle/>
          <a:p>
            <a:fld id="{0946259B-8396-46CD-AD42-FDEDA89DA278}" type="slidenum">
              <a:rPr lang="en-US" smtClean="0"/>
              <a:t>7</a:t>
            </a:fld>
            <a:endParaRPr lang="en-US"/>
          </a:p>
        </p:txBody>
      </p:sp>
      <p:sp>
        <p:nvSpPr>
          <p:cNvPr id="5" name="Content Placeholder 2">
            <a:extLst>
              <a:ext uri="{FF2B5EF4-FFF2-40B4-BE49-F238E27FC236}">
                <a16:creationId xmlns:a16="http://schemas.microsoft.com/office/drawing/2014/main" id="{67B80A8A-37D4-0F46-BC1F-83ACE0BC79B1}"/>
              </a:ext>
            </a:extLst>
          </p:cNvPr>
          <p:cNvSpPr txBox="1">
            <a:spLocks/>
          </p:cNvSpPr>
          <p:nvPr/>
        </p:nvSpPr>
        <p:spPr>
          <a:xfrm>
            <a:off x="622609" y="2384417"/>
            <a:ext cx="11164496" cy="2246769"/>
          </a:xfrm>
          <a:prstGeom prst="rect">
            <a:avLst/>
          </a:prstGeom>
        </p:spPr>
        <p:txBody>
          <a:bodyPr vert="horz" wrap="square" lIns="91440" tIns="45720" rIns="91440" bIns="45720" rtlCol="0" anchor="ctr">
            <a:sp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600"/>
              </a:spcBef>
              <a:buClr>
                <a:srgbClr val="002060"/>
              </a:buClr>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A national priority</a:t>
            </a:r>
          </a:p>
          <a:p>
            <a:pPr>
              <a:spcBef>
                <a:spcPts val="600"/>
              </a:spcBef>
              <a:buClr>
                <a:srgbClr val="002060"/>
              </a:buClr>
              <a:buSzPct val="1000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chemeClr val="accent2"/>
                </a:solidFill>
                <a:latin typeface="Tahoma" panose="020B0604030504040204" pitchFamily="34" charset="0"/>
                <a:ea typeface="Tahoma" panose="020B0604030504040204" pitchFamily="34" charset="0"/>
                <a:cs typeface="Tahoma" panose="020B0604030504040204" pitchFamily="34" charset="0"/>
              </a:rPr>
              <a:t>MBRRACE-UK Perinatal Confidential Enquiry intrapartum-related perinatal deaths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found 8 in 10 deaths were potentially avoidable</a:t>
            </a:r>
          </a:p>
          <a:p>
            <a:pPr>
              <a:spcBef>
                <a:spcPts val="600"/>
              </a:spcBef>
              <a:buClr>
                <a:srgbClr val="002060"/>
              </a:buClr>
              <a:buSzPct val="100000"/>
              <a:buFont typeface="Wingdings" panose="05000000000000000000" pitchFamily="2" charset="2"/>
              <a:buChar char="§"/>
            </a:pPr>
            <a:r>
              <a:rPr lang="en-US" sz="2400" dirty="0">
                <a:solidFill>
                  <a:schemeClr val="accent2"/>
                </a:solidFill>
                <a:latin typeface="Tahoma" panose="020B0604030504040204" pitchFamily="34" charset="0"/>
                <a:ea typeface="Tahoma" panose="020B0604030504040204" pitchFamily="34" charset="0"/>
                <a:cs typeface="Tahoma" panose="020B0604030504040204" pitchFamily="34" charset="0"/>
              </a:rPr>
              <a:t>The Government’s mandate to NHS England</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by 2030,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to halve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the rate of stillbirths, neonatal deaths and brain injuries around the time of birth </a:t>
            </a:r>
          </a:p>
        </p:txBody>
      </p:sp>
      <p:sp>
        <p:nvSpPr>
          <p:cNvPr id="6" name="Title 1">
            <a:extLst>
              <a:ext uri="{FF2B5EF4-FFF2-40B4-BE49-F238E27FC236}">
                <a16:creationId xmlns:a16="http://schemas.microsoft.com/office/drawing/2014/main" id="{58C25296-130A-0C8F-F2CF-1978A3AABB8B}"/>
              </a:ext>
            </a:extLst>
          </p:cNvPr>
          <p:cNvSpPr txBox="1">
            <a:spLocks/>
          </p:cNvSpPr>
          <p:nvPr/>
        </p:nvSpPr>
        <p:spPr>
          <a:xfrm>
            <a:off x="679813" y="235627"/>
            <a:ext cx="2923200" cy="46118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1"/>
                </a:solidFill>
                <a:latin typeface="Tahoma" panose="020B0604030504040204" pitchFamily="34" charset="0"/>
                <a:ea typeface="Tahoma" panose="020B0604030504040204" pitchFamily="34" charset="0"/>
                <a:cs typeface="Tahoma" panose="020B0604030504040204" pitchFamily="34" charset="0"/>
              </a:rPr>
              <a:t>The challenge</a:t>
            </a:r>
          </a:p>
        </p:txBody>
      </p:sp>
      <p:sp>
        <p:nvSpPr>
          <p:cNvPr id="4" name="Rectangle 3">
            <a:extLst>
              <a:ext uri="{FF2B5EF4-FFF2-40B4-BE49-F238E27FC236}">
                <a16:creationId xmlns:a16="http://schemas.microsoft.com/office/drawing/2014/main" id="{F0A6B912-3808-4D42-8FF6-6A98CA1996DA}"/>
              </a:ext>
            </a:extLst>
          </p:cNvPr>
          <p:cNvSpPr/>
          <p:nvPr/>
        </p:nvSpPr>
        <p:spPr>
          <a:xfrm>
            <a:off x="622608" y="1019790"/>
            <a:ext cx="11164496" cy="866456"/>
          </a:xfrm>
          <a:prstGeom prst="rect">
            <a:avLst/>
          </a:prstGeom>
        </p:spPr>
        <p:txBody>
          <a:bodyPr wrap="square">
            <a:spAutoFit/>
          </a:bodyPr>
          <a:lstStyle/>
          <a:p>
            <a:pPr marL="342900" indent="-342900">
              <a:lnSpc>
                <a:spcPct val="110000"/>
              </a:lnSpc>
              <a:spcBef>
                <a:spcPts val="600"/>
              </a:spcBef>
              <a:buClr>
                <a:srgbClr val="002060"/>
              </a:buCl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In 2020/21 NHS spent over £4.1 billion on litigation costs (settling obstetric claims), 59% of which to clinical negligence payments.</a:t>
            </a:r>
          </a:p>
        </p:txBody>
      </p:sp>
      <p:sp>
        <p:nvSpPr>
          <p:cNvPr id="8" name="Rectangle 7">
            <a:extLst>
              <a:ext uri="{FF2B5EF4-FFF2-40B4-BE49-F238E27FC236}">
                <a16:creationId xmlns:a16="http://schemas.microsoft.com/office/drawing/2014/main" id="{E521FB16-3E31-468D-B34A-DAB56483F03A}"/>
              </a:ext>
            </a:extLst>
          </p:cNvPr>
          <p:cNvSpPr/>
          <p:nvPr/>
        </p:nvSpPr>
        <p:spPr>
          <a:xfrm>
            <a:off x="622608" y="4921450"/>
            <a:ext cx="10988201" cy="1272721"/>
          </a:xfrm>
          <a:prstGeom prst="rect">
            <a:avLst/>
          </a:prstGeom>
        </p:spPr>
        <p:txBody>
          <a:bodyPr wrap="square">
            <a:spAutoFit/>
          </a:bodyPr>
          <a:lstStyle/>
          <a:p>
            <a:pPr marL="342900" indent="-342900">
              <a:lnSpc>
                <a:spcPct val="110000"/>
              </a:lnSpc>
              <a:spcBef>
                <a:spcPts val="600"/>
              </a:spcBef>
              <a:buClr>
                <a:srgbClr val="0070C0"/>
              </a:buClr>
              <a:buFont typeface="Wingdings" panose="05000000000000000000" pitchFamily="2" charset="2"/>
              <a:buChar char="§"/>
            </a:pPr>
            <a:r>
              <a:rPr lang="en-GB" sz="2400" dirty="0">
                <a:latin typeface="Tahoma" panose="020B0604030504040204" pitchFamily="34" charset="0"/>
                <a:ea typeface="Tahoma" panose="020B0604030504040204" pitchFamily="34" charset="0"/>
                <a:cs typeface="Tahoma" panose="020B0604030504040204" pitchFamily="34" charset="0"/>
              </a:rPr>
              <a:t>The aim is to identify the risk </a:t>
            </a:r>
            <a:r>
              <a:rPr lang="en-US" sz="2400" dirty="0">
                <a:latin typeface="Tahoma" panose="020B0604030504040204" pitchFamily="34" charset="0"/>
                <a:ea typeface="Tahoma" panose="020B0604030504040204" pitchFamily="34" charset="0"/>
                <a:cs typeface="Tahoma" panose="020B0604030504040204" pitchFamily="34" charset="0"/>
              </a:rPr>
              <a:t>of complications for the fetal during </a:t>
            </a:r>
            <a:r>
              <a:rPr lang="en-US" sz="2400" dirty="0" err="1">
                <a:latin typeface="Tahoma" panose="020B0604030504040204" pitchFamily="34" charset="0"/>
                <a:ea typeface="Tahoma" panose="020B0604030504040204" pitchFamily="34" charset="0"/>
                <a:cs typeface="Tahoma" panose="020B0604030504040204" pitchFamily="34" charset="0"/>
              </a:rPr>
              <a:t>labour</a:t>
            </a:r>
            <a:r>
              <a:rPr lang="en-US" sz="2400" dirty="0">
                <a:latin typeface="Tahoma" panose="020B0604030504040204" pitchFamily="34" charset="0"/>
                <a:ea typeface="Tahoma" panose="020B0604030504040204" pitchFamily="34" charset="0"/>
                <a:cs typeface="Tahoma" panose="020B0604030504040204" pitchFamily="34" charset="0"/>
              </a:rPr>
              <a:t>, and help Obstetricians take informed decision for </a:t>
            </a:r>
            <a:r>
              <a:rPr lang="en-GB" sz="2400" dirty="0">
                <a:latin typeface="Tahoma" panose="020B0604030504040204" pitchFamily="34" charset="0"/>
                <a:ea typeface="Tahoma" panose="020B0604030504040204" pitchFamily="34" charset="0"/>
                <a:cs typeface="Tahoma" panose="020B0604030504040204" pitchFamily="34" charset="0"/>
              </a:rPr>
              <a:t>emergency intervention (e.g., Caesarean section), in order to prevent death or permanent brain injury.</a:t>
            </a:r>
          </a:p>
        </p:txBody>
      </p:sp>
    </p:spTree>
    <p:extLst>
      <p:ext uri="{BB962C8B-B14F-4D97-AF65-F5344CB8AC3E}">
        <p14:creationId xmlns:p14="http://schemas.microsoft.com/office/powerpoint/2010/main" val="402716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858D6F67-EC66-2547-86FD-CFE0C66AFA39}"/>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t="6192" b="5684"/>
          <a:stretch/>
        </p:blipFill>
        <p:spPr>
          <a:xfrm>
            <a:off x="1677360" y="2718236"/>
            <a:ext cx="7927264" cy="4139764"/>
          </a:xfrm>
          <a:prstGeom prst="rect">
            <a:avLst/>
          </a:prstGeom>
        </p:spPr>
      </p:pic>
      <p:sp>
        <p:nvSpPr>
          <p:cNvPr id="10" name="TextBox 9">
            <a:extLst>
              <a:ext uri="{FF2B5EF4-FFF2-40B4-BE49-F238E27FC236}">
                <a16:creationId xmlns:a16="http://schemas.microsoft.com/office/drawing/2014/main" id="{0C943040-5C3D-C95E-7B3B-01E2D3C598B8}"/>
              </a:ext>
            </a:extLst>
          </p:cNvPr>
          <p:cNvSpPr txBox="1"/>
          <p:nvPr/>
        </p:nvSpPr>
        <p:spPr>
          <a:xfrm>
            <a:off x="732027" y="271309"/>
            <a:ext cx="6200774"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CTG Interpretation</a:t>
            </a:r>
          </a:p>
        </p:txBody>
      </p:sp>
      <p:sp>
        <p:nvSpPr>
          <p:cNvPr id="17" name="TextBox 16">
            <a:extLst>
              <a:ext uri="{FF2B5EF4-FFF2-40B4-BE49-F238E27FC236}">
                <a16:creationId xmlns:a16="http://schemas.microsoft.com/office/drawing/2014/main" id="{58306B79-C9BC-CA5D-868C-E48C77897C4A}"/>
              </a:ext>
            </a:extLst>
          </p:cNvPr>
          <p:cNvSpPr txBox="1"/>
          <p:nvPr/>
        </p:nvSpPr>
        <p:spPr>
          <a:xfrm>
            <a:off x="851770" y="1287185"/>
            <a:ext cx="11035968" cy="1362937"/>
          </a:xfrm>
          <a:prstGeom prst="rect">
            <a:avLst/>
          </a:prstGeom>
          <a:noFill/>
        </p:spPr>
        <p:txBody>
          <a:bodyPr wrap="square">
            <a:spAutoFit/>
          </a:bodyPr>
          <a:lstStyle/>
          <a:p>
            <a:pPr marL="342900" indent="-342900">
              <a:lnSpc>
                <a:spcPct val="107000"/>
              </a:lnSpc>
              <a:spcAft>
                <a:spcPts val="800"/>
              </a:spcAft>
              <a:buClr>
                <a:schemeClr val="accent3"/>
              </a:buClr>
              <a:buFont typeface="Arial" panose="020B0604020202020204" pitchFamily="34" charset="0"/>
              <a:buChar char="•"/>
            </a:pPr>
            <a:r>
              <a:rPr lang="en-GB" sz="24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By looking at various different aspects of the baby's heart rate, doctors and midwives can assess how the baby is coping.</a:t>
            </a:r>
            <a:endParaRPr lang="en-GB" sz="2400" dirty="0">
              <a:effectLst/>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Clr>
                <a:schemeClr val="accent3"/>
              </a:buClr>
              <a:buFont typeface="Arial" panose="020B0604020202020204" pitchFamily="34" charset="0"/>
              <a:buChar char="•"/>
            </a:pPr>
            <a:r>
              <a:rPr lang="en-GB" sz="2400" dirty="0">
                <a:effectLst/>
                <a:latin typeface="Tahoma" panose="020B0604030504040204" pitchFamily="34" charset="0"/>
                <a:ea typeface="Tahoma" panose="020B0604030504040204" pitchFamily="34" charset="0"/>
                <a:cs typeface="Tahoma" panose="020B0604030504040204" pitchFamily="34" charset="0"/>
              </a:rPr>
              <a:t>Abnormal patterns, such as “late” decelerations, can indicate </a:t>
            </a:r>
            <a:r>
              <a:rPr lang="en-GB" sz="2400" dirty="0" err="1">
                <a:effectLst/>
                <a:latin typeface="Tahoma" panose="020B0604030504040204" pitchFamily="34" charset="0"/>
                <a:ea typeface="Tahoma" panose="020B0604030504040204" pitchFamily="34" charset="0"/>
                <a:cs typeface="Tahoma" panose="020B0604030504040204" pitchFamily="34" charset="0"/>
              </a:rPr>
              <a:t>fetal</a:t>
            </a:r>
            <a:r>
              <a:rPr lang="en-GB" sz="2400" dirty="0">
                <a:effectLst/>
                <a:latin typeface="Tahoma" panose="020B0604030504040204" pitchFamily="34" charset="0"/>
                <a:ea typeface="Tahoma" panose="020B0604030504040204" pitchFamily="34" charset="0"/>
                <a:cs typeface="Tahoma" panose="020B0604030504040204" pitchFamily="34" charset="0"/>
              </a:rPr>
              <a:t> hypoxia.</a:t>
            </a:r>
          </a:p>
        </p:txBody>
      </p:sp>
      <p:sp>
        <p:nvSpPr>
          <p:cNvPr id="3" name="Slide Number Placeholder 2">
            <a:extLst>
              <a:ext uri="{FF2B5EF4-FFF2-40B4-BE49-F238E27FC236}">
                <a16:creationId xmlns:a16="http://schemas.microsoft.com/office/drawing/2014/main" id="{A666804A-1DD7-B8EC-7025-96C2F85F93B8}"/>
              </a:ext>
            </a:extLst>
          </p:cNvPr>
          <p:cNvSpPr>
            <a:spLocks noGrp="1"/>
          </p:cNvSpPr>
          <p:nvPr>
            <p:ph type="sldNum" sz="quarter" idx="12"/>
          </p:nvPr>
        </p:nvSpPr>
        <p:spPr/>
        <p:txBody>
          <a:bodyPr/>
          <a:lstStyle/>
          <a:p>
            <a:fld id="{0946259B-8396-46CD-AD42-FDEDA89DA278}" type="slidenum">
              <a:rPr lang="en-US" smtClean="0"/>
              <a:t>8</a:t>
            </a:fld>
            <a:endParaRPr lang="en-US"/>
          </a:p>
        </p:txBody>
      </p:sp>
    </p:spTree>
    <p:extLst>
      <p:ext uri="{BB962C8B-B14F-4D97-AF65-F5344CB8AC3E}">
        <p14:creationId xmlns:p14="http://schemas.microsoft.com/office/powerpoint/2010/main" val="281492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4F360B-8837-C920-2202-D59A5E2F993E}"/>
              </a:ext>
            </a:extLst>
          </p:cNvPr>
          <p:cNvSpPr>
            <a:spLocks noGrp="1"/>
          </p:cNvSpPr>
          <p:nvPr>
            <p:ph type="sldNum" sz="quarter" idx="12"/>
          </p:nvPr>
        </p:nvSpPr>
        <p:spPr/>
        <p:txBody>
          <a:bodyPr/>
          <a:lstStyle/>
          <a:p>
            <a:fld id="{0946259B-8396-46CD-AD42-FDEDA89DA278}" type="slidenum">
              <a:rPr lang="en-US" smtClean="0"/>
              <a:t>9</a:t>
            </a:fld>
            <a:endParaRPr lang="en-US"/>
          </a:p>
        </p:txBody>
      </p:sp>
      <p:sp>
        <p:nvSpPr>
          <p:cNvPr id="8" name="Content Placeholder 2">
            <a:extLst>
              <a:ext uri="{FF2B5EF4-FFF2-40B4-BE49-F238E27FC236}">
                <a16:creationId xmlns:a16="http://schemas.microsoft.com/office/drawing/2014/main" id="{FD407DE6-8BDC-AAB5-9C5C-D8995D20EFDA}"/>
              </a:ext>
            </a:extLst>
          </p:cNvPr>
          <p:cNvSpPr>
            <a:spLocks noGrp="1"/>
          </p:cNvSpPr>
          <p:nvPr>
            <p:ph idx="4294967295"/>
          </p:nvPr>
        </p:nvSpPr>
        <p:spPr>
          <a:xfrm>
            <a:off x="735013" y="1066800"/>
            <a:ext cx="11361193" cy="2187575"/>
          </a:xfrm>
        </p:spPr>
        <p:txBody>
          <a:bodyPr>
            <a:noAutofit/>
          </a:bodyPr>
          <a:lstStyle/>
          <a:p>
            <a:pPr>
              <a:spcBef>
                <a:spcPts val="1200"/>
              </a:spcBef>
              <a:buFont typeface="Arial" panose="020B0604020202020204" pitchFamily="34" charset="0"/>
              <a:buChar char="•"/>
            </a:pPr>
            <a:r>
              <a:rPr lang="en-GB" sz="2400" dirty="0">
                <a:effectLst/>
                <a:latin typeface="Tahoma" panose="020B0604030504040204" pitchFamily="34" charset="0"/>
                <a:ea typeface="Tahoma" panose="020B0604030504040204" pitchFamily="34" charset="0"/>
                <a:cs typeface="Tahoma" panose="020B0604030504040204" pitchFamily="34" charset="0"/>
              </a:rPr>
              <a:t>CTG is an overly </a:t>
            </a:r>
            <a:r>
              <a:rPr lang="en-GB" sz="2400" dirty="0">
                <a:solidFill>
                  <a:srgbClr val="C00000"/>
                </a:solidFill>
                <a:effectLst/>
                <a:latin typeface="Tahoma" panose="020B0604030504040204" pitchFamily="34" charset="0"/>
                <a:ea typeface="Tahoma" panose="020B0604030504040204" pitchFamily="34" charset="0"/>
                <a:cs typeface="Tahoma" panose="020B0604030504040204" pitchFamily="34" charset="0"/>
              </a:rPr>
              <a:t>sensitive test</a:t>
            </a: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GB" sz="2400" dirty="0">
                <a:effectLst/>
                <a:latin typeface="Tahoma" panose="020B0604030504040204" pitchFamily="34" charset="0"/>
                <a:ea typeface="Tahoma" panose="020B0604030504040204" pitchFamily="34" charset="0"/>
                <a:cs typeface="Tahoma" panose="020B0604030504040204" pitchFamily="34" charset="0"/>
              </a:rPr>
              <a:t>60% of babies born after their CTG showed such changes (e.g., “decelerations”), were not acidotic (</a:t>
            </a:r>
            <a:r>
              <a:rPr lang="en-GB" sz="2400" dirty="0" err="1">
                <a:effectLst/>
                <a:latin typeface="Tahoma" panose="020B0604030504040204" pitchFamily="34" charset="0"/>
                <a:ea typeface="Tahoma" panose="020B0604030504040204" pitchFamily="34" charset="0"/>
                <a:cs typeface="Tahoma" panose="020B0604030504040204" pitchFamily="34" charset="0"/>
              </a:rPr>
              <a:t>Beard&amp;Finnegan</a:t>
            </a:r>
            <a:r>
              <a:rPr lang="en-GB" sz="2400" dirty="0">
                <a:effectLst/>
                <a:latin typeface="Tahoma" panose="020B0604030504040204" pitchFamily="34" charset="0"/>
                <a:ea typeface="Tahoma" panose="020B0604030504040204" pitchFamily="34" charset="0"/>
                <a:cs typeface="Tahoma" panose="020B0604030504040204" pitchFamily="34" charset="0"/>
              </a:rPr>
              <a:t>, 2019). </a:t>
            </a:r>
            <a:endParaRPr lang="en-GB" sz="2400" dirty="0">
              <a:latin typeface="Tahoma" panose="020B0604030504040204" pitchFamily="34" charset="0"/>
              <a:ea typeface="Tahoma" panose="020B0604030504040204" pitchFamily="34" charset="0"/>
              <a:cs typeface="Tahoma" panose="020B0604030504040204" pitchFamily="34" charset="0"/>
            </a:endParaRPr>
          </a:p>
          <a:p>
            <a:pPr>
              <a:spcBef>
                <a:spcPts val="1200"/>
              </a:spcBef>
              <a:buFont typeface="Arial" panose="020B0604020202020204" pitchFamily="34" charset="0"/>
              <a:buChar char="•"/>
            </a:pPr>
            <a:r>
              <a:rPr lang="en-GB" sz="2400" dirty="0">
                <a:effectLst/>
                <a:latin typeface="Tahoma" panose="020B0604030504040204" pitchFamily="34" charset="0"/>
                <a:ea typeface="Tahoma" panose="020B0604030504040204" pitchFamily="34" charset="0"/>
                <a:cs typeface="Tahoma" panose="020B0604030504040204" pitchFamily="34" charset="0"/>
              </a:rPr>
              <a:t>CTG interpretation has </a:t>
            </a:r>
            <a:r>
              <a:rPr lang="en-GB" sz="2400" dirty="0">
                <a:solidFill>
                  <a:srgbClr val="C00000"/>
                </a:solidFill>
                <a:effectLst/>
                <a:latin typeface="Tahoma" panose="020B0604030504040204" pitchFamily="34" charset="0"/>
                <a:ea typeface="Tahoma" panose="020B0604030504040204" pitchFamily="34" charset="0"/>
                <a:cs typeface="Tahoma" panose="020B0604030504040204" pitchFamily="34" charset="0"/>
              </a:rPr>
              <a:t>low observer agreement rates</a:t>
            </a:r>
            <a:r>
              <a:rPr lang="en-GB" sz="2400" dirty="0">
                <a:effectLst/>
                <a:latin typeface="Tahoma" panose="020B0604030504040204" pitchFamily="34" charset="0"/>
                <a:ea typeface="Tahoma" panose="020B0604030504040204" pitchFamily="34" charset="0"/>
                <a:cs typeface="Tahoma" panose="020B0604030504040204" pitchFamily="34" charset="0"/>
              </a:rPr>
              <a:t>, and even experts differ in their interpretation of the same CTG. </a:t>
            </a:r>
          </a:p>
          <a:p>
            <a:pPr>
              <a:spcBef>
                <a:spcPts val="1200"/>
              </a:spcBef>
              <a:buFont typeface="Arial" panose="020B0604020202020204" pitchFamily="34" charset="0"/>
              <a:buChar char="•"/>
            </a:pPr>
            <a:r>
              <a:rPr lang="en-GB"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Uninterpretable CTGs are also common</a:t>
            </a:r>
            <a:r>
              <a:rPr lang="en-GB" sz="2400" dirty="0">
                <a:effectLst/>
                <a:latin typeface="Tahoma" panose="020B0604030504040204" pitchFamily="34"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6D241A5C-9D1F-963F-5FB7-DFA646464D3A}"/>
              </a:ext>
            </a:extLst>
          </p:cNvPr>
          <p:cNvSpPr txBox="1"/>
          <p:nvPr/>
        </p:nvSpPr>
        <p:spPr>
          <a:xfrm>
            <a:off x="360582" y="299455"/>
            <a:ext cx="6200774"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Challenges of  CTG monitoring?</a:t>
            </a:r>
          </a:p>
        </p:txBody>
      </p:sp>
      <p:sp>
        <p:nvSpPr>
          <p:cNvPr id="5" name="TextBox 4">
            <a:extLst>
              <a:ext uri="{FF2B5EF4-FFF2-40B4-BE49-F238E27FC236}">
                <a16:creationId xmlns:a16="http://schemas.microsoft.com/office/drawing/2014/main" id="{2DCC5054-F2DA-D72D-A5FF-0FBB8CAC4333}"/>
              </a:ext>
            </a:extLst>
          </p:cNvPr>
          <p:cNvSpPr txBox="1"/>
          <p:nvPr/>
        </p:nvSpPr>
        <p:spPr>
          <a:xfrm>
            <a:off x="360582" y="3603626"/>
            <a:ext cx="8604767" cy="523220"/>
          </a:xfrm>
          <a:prstGeom prst="rect">
            <a:avLst/>
          </a:prstGeom>
          <a:noFill/>
        </p:spPr>
        <p:txBody>
          <a:bodyPr wrap="square">
            <a:spAutoFit/>
          </a:bodyPr>
          <a:lstStyle/>
          <a:p>
            <a:r>
              <a:rPr lang="en-GB" sz="2800" dirty="0">
                <a:solidFill>
                  <a:srgbClr val="002060"/>
                </a:solidFill>
                <a:latin typeface="Tahoma" panose="020B0604030504040204" pitchFamily="34" charset="0"/>
                <a:ea typeface="Tahoma" panose="020B0604030504040204" pitchFamily="34" charset="0"/>
                <a:cs typeface="Tahoma" panose="020B0604030504040204" pitchFamily="34" charset="0"/>
              </a:rPr>
              <a:t>Computerised methods to interpret CTG data?</a:t>
            </a:r>
          </a:p>
        </p:txBody>
      </p:sp>
      <p:sp>
        <p:nvSpPr>
          <p:cNvPr id="6" name="Content Placeholder 2">
            <a:extLst>
              <a:ext uri="{FF2B5EF4-FFF2-40B4-BE49-F238E27FC236}">
                <a16:creationId xmlns:a16="http://schemas.microsoft.com/office/drawing/2014/main" id="{96377AF9-9E4A-1F98-D2D2-88A3928CF0B5}"/>
              </a:ext>
            </a:extLst>
          </p:cNvPr>
          <p:cNvSpPr txBox="1">
            <a:spLocks/>
          </p:cNvSpPr>
          <p:nvPr/>
        </p:nvSpPr>
        <p:spPr>
          <a:xfrm>
            <a:off x="735013" y="4170508"/>
            <a:ext cx="11179479" cy="257863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spcBef>
                <a:spcPts val="1200"/>
              </a:spcBef>
              <a:spcAft>
                <a:spcPts val="800"/>
              </a:spcAft>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Computer-based methods for detecting abnormal CTG patterns automatically are still subject to limitations. </a:t>
            </a: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1200"/>
              </a:spcBef>
              <a:buFont typeface="Arial" panose="020B0604020202020204" pitchFamily="34" charset="0"/>
              <a:buChar char="•"/>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Systematic reviews of three randomised controlled trial studies showed that computerised CTGs</a:t>
            </a:r>
            <a:r>
              <a:rPr lang="en-GB" sz="2400" dirty="0">
                <a:latin typeface="Tahoma" panose="020B0604030504040204" pitchFamily="34" charset="0"/>
                <a:ea typeface="Tahoma" panose="020B0604030504040204" pitchFamily="34" charset="0"/>
                <a:cs typeface="Tahoma" panose="020B0604030504040204" pitchFamily="34" charset="0"/>
              </a:rPr>
              <a:t> </a:t>
            </a:r>
            <a:r>
              <a:rPr lang="en-GB" sz="2400" dirty="0">
                <a:solidFill>
                  <a:srgbClr val="C00000"/>
                </a:solidFill>
                <a:latin typeface="Tahoma" panose="020B0604030504040204" pitchFamily="34" charset="0"/>
                <a:ea typeface="Tahoma" panose="020B0604030504040204" pitchFamily="34" charset="0"/>
                <a:cs typeface="Tahoma" panose="020B0604030504040204" pitchFamily="34" charset="0"/>
              </a:rPr>
              <a:t>did not manage</a:t>
            </a:r>
            <a:r>
              <a:rPr lang="en-GB" sz="2400" dirty="0">
                <a:latin typeface="Tahoma" panose="020B0604030504040204" pitchFamily="34" charset="0"/>
                <a:ea typeface="Tahoma" panose="020B0604030504040204" pitchFamily="34" charset="0"/>
                <a:cs typeface="Tahoma" panose="020B0604030504040204" pitchFamily="34" charset="0"/>
              </a:rPr>
              <a:t> </a:t>
            </a: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to improve rates of neonatal outcomes. </a:t>
            </a:r>
          </a:p>
          <a:p>
            <a:pPr>
              <a:lnSpc>
                <a:spcPct val="110000"/>
              </a:lnSpc>
              <a:spcBef>
                <a:spcPts val="1200"/>
              </a:spcBef>
              <a:spcAft>
                <a:spcPts val="800"/>
              </a:spcAft>
              <a:buFont typeface="Arial" panose="020B0604020202020204" pitchFamily="34" charset="0"/>
              <a:buChar char="•"/>
            </a:pPr>
            <a:r>
              <a:rPr lang="en-GB" sz="2400" dirty="0">
                <a:solidFill>
                  <a:schemeClr val="tx1"/>
                </a:solidFill>
                <a:latin typeface="Tahoma" panose="020B0604030504040204" pitchFamily="34" charset="0"/>
                <a:ea typeface="Tahoma" panose="020B0604030504040204" pitchFamily="34" charset="0"/>
                <a:cs typeface="Tahoma" panose="020B0604030504040204" pitchFamily="34" charset="0"/>
              </a:rPr>
              <a:t>More work is needed to improve the accuracy of computerised CTG analysis.</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271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P spid="6"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859</TotalTime>
  <Words>4017</Words>
  <Application>Microsoft Office PowerPoint</Application>
  <PresentationFormat>Widescreen</PresentationFormat>
  <Paragraphs>658</Paragraphs>
  <Slides>50</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SimSun</vt:lpstr>
      <vt:lpstr>Aero Bold</vt:lpstr>
      <vt:lpstr>Arial</vt:lpstr>
      <vt:lpstr>Calibri</vt:lpstr>
      <vt:lpstr>Calibri bold</vt:lpstr>
      <vt:lpstr>Cambria Math</vt:lpstr>
      <vt:lpstr>Gill Sans MT</vt:lpstr>
      <vt:lpstr>Tahoma</vt:lpstr>
      <vt:lpstr>Times New Roman</vt:lpstr>
      <vt:lpstr>Wingdings</vt:lpstr>
      <vt:lpstr>Wingdings 2</vt:lpstr>
      <vt:lpstr>Dividend</vt:lpstr>
      <vt:lpstr>Deep Learning Models for Fetal Monitoring and Decision Support in Labour   (A three-year EPSRC project (£762K) - collaboration of University of Portsmouth and University of Oxford)</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FHR features</vt:lpstr>
      <vt:lpstr>PowerPoint Presentation</vt:lpstr>
      <vt:lpstr>PowerPoint Presentation</vt:lpstr>
      <vt:lpstr>FHR features - Baselines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Asfaw</dc:creator>
  <cp:lastModifiedBy>Ivan Jordanov</cp:lastModifiedBy>
  <cp:revision>663</cp:revision>
  <dcterms:created xsi:type="dcterms:W3CDTF">2022-04-16T18:56:12Z</dcterms:created>
  <dcterms:modified xsi:type="dcterms:W3CDTF">2023-05-17T12:47:39Z</dcterms:modified>
</cp:coreProperties>
</file>