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handoutMasterIdLst>
    <p:handoutMasterId r:id="rId13"/>
  </p:handoutMasterIdLst>
  <p:sldIdLst>
    <p:sldId id="256" r:id="rId2"/>
    <p:sldId id="1153" r:id="rId3"/>
    <p:sldId id="1155" r:id="rId4"/>
    <p:sldId id="1154" r:id="rId5"/>
    <p:sldId id="1159" r:id="rId6"/>
    <p:sldId id="1206" r:id="rId7"/>
    <p:sldId id="1207" r:id="rId8"/>
    <p:sldId id="545" r:id="rId9"/>
    <p:sldId id="1088" r:id="rId10"/>
    <p:sldId id="1205" r:id="rId11"/>
  </p:sldIdLst>
  <p:sldSz cx="9144000" cy="6858000" type="screen4x3"/>
  <p:notesSz cx="7302500" cy="9588500"/>
  <p:defaultTextStyle>
    <a:defPPr>
      <a:defRPr lang="en-AU"/>
    </a:defPPr>
    <a:lvl1pPr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2860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7432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2004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657600" algn="l" defTabSz="914400" rtl="0" eaLnBrk="1" latinLnBrk="0" hangingPunct="1">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 Kasabov" initials="NK" lastIdx="1" clrIdx="0">
    <p:extLst>
      <p:ext uri="{19B8F6BF-5375-455C-9EA6-DF929625EA0E}">
        <p15:presenceInfo xmlns:p15="http://schemas.microsoft.com/office/powerpoint/2012/main" userId="S::nkasabov@aut.ac.nz::b9137a6d-cf35-4166-b749-bc6e82bb1e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FF33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3" autoAdjust="0"/>
  </p:normalViewPr>
  <p:slideViewPr>
    <p:cSldViewPr>
      <p:cViewPr varScale="1">
        <p:scale>
          <a:sx n="113" d="100"/>
          <a:sy n="113" d="100"/>
        </p:scale>
        <p:origin x="1599"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1" d="100"/>
          <a:sy n="61" d="100"/>
        </p:scale>
        <p:origin x="-3246" y="-96"/>
      </p:cViewPr>
      <p:guideLst>
        <p:guide orient="horz" pos="3020"/>
        <p:guide pos="23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AU"/>
          </a:p>
        </p:txBody>
      </p:sp>
      <p:sp>
        <p:nvSpPr>
          <p:cNvPr id="167939"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AU"/>
          </a:p>
        </p:txBody>
      </p:sp>
      <p:sp>
        <p:nvSpPr>
          <p:cNvPr id="167940"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AU"/>
          </a:p>
        </p:txBody>
      </p:sp>
      <p:sp>
        <p:nvSpPr>
          <p:cNvPr id="167941"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AEA355D8-A118-4BA1-8F4C-B79E9581A4BE}" type="slidenum">
              <a:rPr lang="en-AU" altLang="en-US"/>
              <a:pPr>
                <a:defRPr/>
              </a:pPr>
              <a:t>‹#›</a:t>
            </a:fld>
            <a:endParaRPr lang="en-AU" altLang="en-US"/>
          </a:p>
        </p:txBody>
      </p:sp>
    </p:spTree>
    <p:extLst>
      <p:ext uri="{BB962C8B-B14F-4D97-AF65-F5344CB8AC3E}">
        <p14:creationId xmlns:p14="http://schemas.microsoft.com/office/powerpoint/2010/main" val="256533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NZ"/>
          </a:p>
        </p:txBody>
      </p:sp>
      <p:sp>
        <p:nvSpPr>
          <p:cNvPr id="4915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NZ"/>
          </a:p>
        </p:txBody>
      </p:sp>
      <p:sp>
        <p:nvSpPr>
          <p:cNvPr id="205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NZ" noProof="0"/>
              <a:t>Click to edit Master text styles</a:t>
            </a:r>
          </a:p>
          <a:p>
            <a:pPr lvl="1"/>
            <a:r>
              <a:rPr lang="en-NZ" noProof="0"/>
              <a:t>Second level</a:t>
            </a:r>
          </a:p>
          <a:p>
            <a:pPr lvl="2"/>
            <a:r>
              <a:rPr lang="en-NZ" noProof="0"/>
              <a:t>Third level</a:t>
            </a:r>
          </a:p>
          <a:p>
            <a:pPr lvl="3"/>
            <a:r>
              <a:rPr lang="en-NZ" noProof="0"/>
              <a:t>Fourth level</a:t>
            </a:r>
          </a:p>
          <a:p>
            <a:pPr lvl="4"/>
            <a:r>
              <a:rPr lang="en-NZ" noProof="0"/>
              <a:t>Fifth level</a:t>
            </a:r>
          </a:p>
        </p:txBody>
      </p:sp>
      <p:sp>
        <p:nvSpPr>
          <p:cNvPr id="4915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NZ"/>
          </a:p>
        </p:txBody>
      </p:sp>
      <p:sp>
        <p:nvSpPr>
          <p:cNvPr id="4915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CCCD522B-5354-4D72-B2CA-CCF9E18E35AB}" type="slidenum">
              <a:rPr lang="en-NZ" altLang="en-US"/>
              <a:pPr>
                <a:defRPr/>
              </a:pPr>
              <a:t>‹#›</a:t>
            </a:fld>
            <a:endParaRPr lang="en-NZ" altLang="en-US"/>
          </a:p>
        </p:txBody>
      </p:sp>
    </p:spTree>
    <p:extLst>
      <p:ext uri="{BB962C8B-B14F-4D97-AF65-F5344CB8AC3E}">
        <p14:creationId xmlns:p14="http://schemas.microsoft.com/office/powerpoint/2010/main" val="3751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defTabSz="990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defTabSz="990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defTabSz="990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defTabSz="990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defTabSz="990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defTabSz="990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defTabSz="990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defTabSz="990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fld id="{3F166509-8DFA-4F51-AF3D-3851B42251C9}" type="slidenum">
              <a:rPr lang="en-NZ" altLang="en-US" sz="1300" smtClean="0"/>
              <a:pPr/>
              <a:t>8</a:t>
            </a:fld>
            <a:endParaRPr lang="en-NZ" altLang="en-US" sz="1300"/>
          </a:p>
        </p:txBody>
      </p:sp>
      <p:sp>
        <p:nvSpPr>
          <p:cNvPr id="60419" name="Text Box 1"/>
          <p:cNvSpPr txBox="1">
            <a:spLocks noChangeArrowheads="1"/>
          </p:cNvSpPr>
          <p:nvPr/>
        </p:nvSpPr>
        <p:spPr bwMode="auto">
          <a:xfrm>
            <a:off x="3856038" y="9440863"/>
            <a:ext cx="29479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49680" rIns="99000" bIns="496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lgn="r" eaLnBrk="1" hangingPunct="1"/>
            <a:fld id="{802B1B1A-3CC8-4C85-9E4A-929BFC7AE3CC}" type="slidenum">
              <a:rPr lang="en-NZ" altLang="en-US" sz="1300">
                <a:solidFill>
                  <a:srgbClr val="000000"/>
                </a:solidFill>
              </a:rPr>
              <a:pPr algn="r" eaLnBrk="1" hangingPunct="1"/>
              <a:t>8</a:t>
            </a:fld>
            <a:endParaRPr lang="en-NZ" altLang="en-US" sz="1300">
              <a:solidFill>
                <a:srgbClr val="000000"/>
              </a:solidFill>
            </a:endParaRPr>
          </a:p>
        </p:txBody>
      </p:sp>
      <p:sp>
        <p:nvSpPr>
          <p:cNvPr id="60420" name="Rectangle 2"/>
          <p:cNvSpPr>
            <a:spLocks noGrp="1" noRot="1" noChangeAspect="1" noChangeArrowheads="1" noTextEdit="1"/>
          </p:cNvSpPr>
          <p:nvPr>
            <p:ph type="sldImg"/>
          </p:nvPr>
        </p:nvSpPr>
        <p:spPr>
          <a:xfrm>
            <a:off x="992188" y="768350"/>
            <a:ext cx="5114925"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endParaRPr lang="en-NZ" altLang="en-US"/>
          </a:p>
        </p:txBody>
      </p:sp>
    </p:spTree>
    <p:extLst>
      <p:ext uri="{BB962C8B-B14F-4D97-AF65-F5344CB8AC3E}">
        <p14:creationId xmlns:p14="http://schemas.microsoft.com/office/powerpoint/2010/main" val="220436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4C539C16-099B-4EF1-8613-8CCA00DB1B15}" type="slidenum">
              <a:rPr lang="en-AU" altLang="en-US"/>
              <a:pPr>
                <a:defRPr/>
              </a:pPr>
              <a:t>‹#›</a:t>
            </a:fld>
            <a:endParaRPr lang="en-AU" altLang="en-US"/>
          </a:p>
        </p:txBody>
      </p:sp>
    </p:spTree>
    <p:extLst>
      <p:ext uri="{BB962C8B-B14F-4D97-AF65-F5344CB8AC3E}">
        <p14:creationId xmlns:p14="http://schemas.microsoft.com/office/powerpoint/2010/main" val="22994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2A5A0AB5-A308-4390-AF45-BE70317D87C8}" type="slidenum">
              <a:rPr lang="en-AU" altLang="en-US"/>
              <a:pPr>
                <a:defRPr/>
              </a:pPr>
              <a:t>‹#›</a:t>
            </a:fld>
            <a:endParaRPr lang="en-AU" altLang="en-US"/>
          </a:p>
        </p:txBody>
      </p:sp>
    </p:spTree>
    <p:extLst>
      <p:ext uri="{BB962C8B-B14F-4D97-AF65-F5344CB8AC3E}">
        <p14:creationId xmlns:p14="http://schemas.microsoft.com/office/powerpoint/2010/main" val="80869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A71B063D-F056-42F8-81DB-263AC629809B}" type="slidenum">
              <a:rPr lang="en-AU" altLang="en-US"/>
              <a:pPr>
                <a:defRPr/>
              </a:pPr>
              <a:t>‹#›</a:t>
            </a:fld>
            <a:endParaRPr lang="en-AU" altLang="en-US"/>
          </a:p>
        </p:txBody>
      </p:sp>
    </p:spTree>
    <p:extLst>
      <p:ext uri="{BB962C8B-B14F-4D97-AF65-F5344CB8AC3E}">
        <p14:creationId xmlns:p14="http://schemas.microsoft.com/office/powerpoint/2010/main" val="75727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5" name="Rectangle 6"/>
          <p:cNvSpPr>
            <a:spLocks noGrp="1" noChangeArrowheads="1"/>
          </p:cNvSpPr>
          <p:nvPr>
            <p:ph type="sldNum" sz="quarter" idx="12"/>
          </p:nvPr>
        </p:nvSpPr>
        <p:spPr>
          <a:ln/>
        </p:spPr>
        <p:txBody>
          <a:bodyPr/>
          <a:lstStyle>
            <a:lvl1pPr>
              <a:defRPr/>
            </a:lvl1pPr>
          </a:lstStyle>
          <a:p>
            <a:pPr>
              <a:defRPr/>
            </a:pPr>
            <a:fld id="{3EC03465-60ED-43F0-8C49-850CF3BA2AEA}" type="slidenum">
              <a:rPr lang="en-AU" altLang="en-US"/>
              <a:pPr>
                <a:defRPr/>
              </a:pPr>
              <a:t>‹#›</a:t>
            </a:fld>
            <a:endParaRPr lang="en-AU" altLang="en-US"/>
          </a:p>
        </p:txBody>
      </p:sp>
    </p:spTree>
    <p:extLst>
      <p:ext uri="{BB962C8B-B14F-4D97-AF65-F5344CB8AC3E}">
        <p14:creationId xmlns:p14="http://schemas.microsoft.com/office/powerpoint/2010/main" val="272597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C9C8733A-EC50-4CFA-A710-35D5A9CE8BB8}" type="slidenum">
              <a:rPr lang="en-AU" altLang="en-US"/>
              <a:pPr>
                <a:defRPr/>
              </a:pPr>
              <a:t>‹#›</a:t>
            </a:fld>
            <a:endParaRPr lang="en-AU" altLang="en-US"/>
          </a:p>
        </p:txBody>
      </p:sp>
    </p:spTree>
    <p:extLst>
      <p:ext uri="{BB962C8B-B14F-4D97-AF65-F5344CB8AC3E}">
        <p14:creationId xmlns:p14="http://schemas.microsoft.com/office/powerpoint/2010/main" val="104411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648200" y="1981200"/>
            <a:ext cx="3810000" cy="4114800"/>
          </a:xfrm>
        </p:spPr>
        <p:txBody>
          <a:bodyPr/>
          <a:lstStyle/>
          <a:p>
            <a:pPr lvl="0"/>
            <a:endParaRPr lang="en-NZ" noProof="0"/>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A34A768C-1C78-4ABB-AE74-C2E567AA7735}" type="slidenum">
              <a:rPr lang="en-AU" altLang="en-US"/>
              <a:pPr>
                <a:defRPr/>
              </a:pPr>
              <a:t>‹#›</a:t>
            </a:fld>
            <a:endParaRPr lang="en-AU" altLang="en-US"/>
          </a:p>
        </p:txBody>
      </p:sp>
    </p:spTree>
    <p:extLst>
      <p:ext uri="{BB962C8B-B14F-4D97-AF65-F5344CB8AC3E}">
        <p14:creationId xmlns:p14="http://schemas.microsoft.com/office/powerpoint/2010/main" val="185775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AU"/>
          </a:p>
        </p:txBody>
      </p:sp>
      <p:sp>
        <p:nvSpPr>
          <p:cNvPr id="7"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8" name="Rectangle 6"/>
          <p:cNvSpPr>
            <a:spLocks noGrp="1" noChangeArrowheads="1"/>
          </p:cNvSpPr>
          <p:nvPr>
            <p:ph type="sldNum" sz="quarter" idx="12"/>
          </p:nvPr>
        </p:nvSpPr>
        <p:spPr>
          <a:ln/>
        </p:spPr>
        <p:txBody>
          <a:bodyPr/>
          <a:lstStyle>
            <a:lvl1pPr>
              <a:defRPr/>
            </a:lvl1pPr>
          </a:lstStyle>
          <a:p>
            <a:pPr>
              <a:defRPr/>
            </a:pPr>
            <a:fld id="{FD72BCB1-19E0-4353-8570-403AEB149407}" type="slidenum">
              <a:rPr lang="en-AU" altLang="en-US"/>
              <a:pPr>
                <a:defRPr/>
              </a:pPr>
              <a:t>‹#›</a:t>
            </a:fld>
            <a:endParaRPr lang="en-AU" altLang="en-US"/>
          </a:p>
        </p:txBody>
      </p:sp>
    </p:spTree>
    <p:extLst>
      <p:ext uri="{BB962C8B-B14F-4D97-AF65-F5344CB8AC3E}">
        <p14:creationId xmlns:p14="http://schemas.microsoft.com/office/powerpoint/2010/main" val="112391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685800" y="1981200"/>
            <a:ext cx="3810000" cy="4114800"/>
          </a:xfrm>
        </p:spPr>
        <p:txBody>
          <a:bodyPr/>
          <a:lstStyle/>
          <a:p>
            <a:pPr lvl="0"/>
            <a:endParaRPr lang="en-NZ"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11792BE0-0F2B-4091-85B7-673F10042157}" type="slidenum">
              <a:rPr lang="en-AU" altLang="en-US"/>
              <a:pPr>
                <a:defRPr/>
              </a:pPr>
              <a:t>‹#›</a:t>
            </a:fld>
            <a:endParaRPr lang="en-AU" altLang="en-US"/>
          </a:p>
        </p:txBody>
      </p:sp>
    </p:spTree>
    <p:extLst>
      <p:ext uri="{BB962C8B-B14F-4D97-AF65-F5344CB8AC3E}">
        <p14:creationId xmlns:p14="http://schemas.microsoft.com/office/powerpoint/2010/main" val="398433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Table Placeholder 2"/>
          <p:cNvSpPr>
            <a:spLocks noGrp="1"/>
          </p:cNvSpPr>
          <p:nvPr>
            <p:ph type="tbl" idx="1"/>
          </p:nvPr>
        </p:nvSpPr>
        <p:spPr>
          <a:xfrm>
            <a:off x="685800" y="1981200"/>
            <a:ext cx="7772400" cy="4114800"/>
          </a:xfrm>
        </p:spPr>
        <p:txBody>
          <a:bodyPr/>
          <a:lstStyle/>
          <a:p>
            <a:pPr lvl="0"/>
            <a:endParaRPr lang="en-NZ" noProof="0"/>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D60FDE93-55BC-4779-ABB5-AF4A6D2FFB81}" type="slidenum">
              <a:rPr lang="en-AU" altLang="en-US"/>
              <a:pPr>
                <a:defRPr/>
              </a:pPr>
              <a:t>‹#›</a:t>
            </a:fld>
            <a:endParaRPr lang="en-AU" altLang="en-US"/>
          </a:p>
        </p:txBody>
      </p:sp>
    </p:spTree>
    <p:extLst>
      <p:ext uri="{BB962C8B-B14F-4D97-AF65-F5344CB8AC3E}">
        <p14:creationId xmlns:p14="http://schemas.microsoft.com/office/powerpoint/2010/main" val="245716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AU"/>
          </a:p>
        </p:txBody>
      </p:sp>
      <p:sp>
        <p:nvSpPr>
          <p:cNvPr id="7"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8" name="Rectangle 6"/>
          <p:cNvSpPr>
            <a:spLocks noGrp="1" noChangeArrowheads="1"/>
          </p:cNvSpPr>
          <p:nvPr>
            <p:ph type="sldNum" sz="quarter" idx="12"/>
          </p:nvPr>
        </p:nvSpPr>
        <p:spPr>
          <a:ln/>
        </p:spPr>
        <p:txBody>
          <a:bodyPr/>
          <a:lstStyle>
            <a:lvl1pPr>
              <a:defRPr/>
            </a:lvl1pPr>
          </a:lstStyle>
          <a:p>
            <a:pPr>
              <a:defRPr/>
            </a:pPr>
            <a:fld id="{EF053241-7D3C-405A-BB67-502E9D5F3A85}" type="slidenum">
              <a:rPr lang="en-AU" altLang="en-US"/>
              <a:pPr>
                <a:defRPr/>
              </a:pPr>
              <a:t>‹#›</a:t>
            </a:fld>
            <a:endParaRPr lang="en-AU" altLang="en-US"/>
          </a:p>
        </p:txBody>
      </p:sp>
    </p:spTree>
    <p:extLst>
      <p:ext uri="{BB962C8B-B14F-4D97-AF65-F5344CB8AC3E}">
        <p14:creationId xmlns:p14="http://schemas.microsoft.com/office/powerpoint/2010/main" val="356097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9" name="Rectangle 6"/>
          <p:cNvSpPr>
            <a:spLocks noGrp="1" noChangeArrowheads="1"/>
          </p:cNvSpPr>
          <p:nvPr>
            <p:ph type="sldNum" sz="quarter" idx="12"/>
          </p:nvPr>
        </p:nvSpPr>
        <p:spPr>
          <a:ln/>
        </p:spPr>
        <p:txBody>
          <a:bodyPr/>
          <a:lstStyle>
            <a:lvl1pPr>
              <a:defRPr/>
            </a:lvl1pPr>
          </a:lstStyle>
          <a:p>
            <a:pPr>
              <a:defRPr/>
            </a:pPr>
            <a:fld id="{678CBF6F-112F-4DD4-ABA9-AAD686CA039E}" type="slidenum">
              <a:rPr lang="en-AU" altLang="en-US"/>
              <a:pPr>
                <a:defRPr/>
              </a:pPr>
              <a:t>‹#›</a:t>
            </a:fld>
            <a:endParaRPr lang="en-AU" altLang="en-US"/>
          </a:p>
        </p:txBody>
      </p:sp>
    </p:spTree>
    <p:extLst>
      <p:ext uri="{BB962C8B-B14F-4D97-AF65-F5344CB8AC3E}">
        <p14:creationId xmlns:p14="http://schemas.microsoft.com/office/powerpoint/2010/main" val="414108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5493281C-4A36-4409-850D-A8CE19DF8C47}" type="slidenum">
              <a:rPr lang="en-AU" altLang="en-US"/>
              <a:pPr>
                <a:defRPr/>
              </a:pPr>
              <a:t>‹#›</a:t>
            </a:fld>
            <a:endParaRPr lang="en-AU" altLang="en-US"/>
          </a:p>
        </p:txBody>
      </p:sp>
    </p:spTree>
    <p:extLst>
      <p:ext uri="{BB962C8B-B14F-4D97-AF65-F5344CB8AC3E}">
        <p14:creationId xmlns:p14="http://schemas.microsoft.com/office/powerpoint/2010/main" val="9349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6" name="Rectangle 6"/>
          <p:cNvSpPr>
            <a:spLocks noGrp="1" noChangeArrowheads="1"/>
          </p:cNvSpPr>
          <p:nvPr>
            <p:ph type="sldNum" sz="quarter" idx="12"/>
          </p:nvPr>
        </p:nvSpPr>
        <p:spPr>
          <a:ln/>
        </p:spPr>
        <p:txBody>
          <a:bodyPr/>
          <a:lstStyle>
            <a:lvl1pPr>
              <a:defRPr/>
            </a:lvl1pPr>
          </a:lstStyle>
          <a:p>
            <a:pPr>
              <a:defRPr/>
            </a:pPr>
            <a:fld id="{7040DAD8-6219-4BEC-AE0D-364BE560610D}" type="slidenum">
              <a:rPr lang="en-AU" altLang="en-US"/>
              <a:pPr>
                <a:defRPr/>
              </a:pPr>
              <a:t>‹#›</a:t>
            </a:fld>
            <a:endParaRPr lang="en-AU" altLang="en-US"/>
          </a:p>
        </p:txBody>
      </p:sp>
    </p:spTree>
    <p:extLst>
      <p:ext uri="{BB962C8B-B14F-4D97-AF65-F5344CB8AC3E}">
        <p14:creationId xmlns:p14="http://schemas.microsoft.com/office/powerpoint/2010/main" val="15372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AB754E72-D327-4669-80B6-CC23391044CC}" type="slidenum">
              <a:rPr lang="en-AU" altLang="en-US"/>
              <a:pPr>
                <a:defRPr/>
              </a:pPr>
              <a:t>‹#›</a:t>
            </a:fld>
            <a:endParaRPr lang="en-AU" altLang="en-US"/>
          </a:p>
        </p:txBody>
      </p:sp>
    </p:spTree>
    <p:extLst>
      <p:ext uri="{BB962C8B-B14F-4D97-AF65-F5344CB8AC3E}">
        <p14:creationId xmlns:p14="http://schemas.microsoft.com/office/powerpoint/2010/main" val="377976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9" name="Rectangle 6"/>
          <p:cNvSpPr>
            <a:spLocks noGrp="1" noChangeArrowheads="1"/>
          </p:cNvSpPr>
          <p:nvPr>
            <p:ph type="sldNum" sz="quarter" idx="12"/>
          </p:nvPr>
        </p:nvSpPr>
        <p:spPr>
          <a:ln/>
        </p:spPr>
        <p:txBody>
          <a:bodyPr/>
          <a:lstStyle>
            <a:lvl1pPr>
              <a:defRPr/>
            </a:lvl1pPr>
          </a:lstStyle>
          <a:p>
            <a:pPr>
              <a:defRPr/>
            </a:pPr>
            <a:fld id="{9BCF99C8-CDFD-4CB0-AE62-0EDED35AB4D0}" type="slidenum">
              <a:rPr lang="en-AU" altLang="en-US"/>
              <a:pPr>
                <a:defRPr/>
              </a:pPr>
              <a:t>‹#›</a:t>
            </a:fld>
            <a:endParaRPr lang="en-AU" altLang="en-US"/>
          </a:p>
        </p:txBody>
      </p:sp>
    </p:spTree>
    <p:extLst>
      <p:ext uri="{BB962C8B-B14F-4D97-AF65-F5344CB8AC3E}">
        <p14:creationId xmlns:p14="http://schemas.microsoft.com/office/powerpoint/2010/main" val="39442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5" name="Rectangle 6"/>
          <p:cNvSpPr>
            <a:spLocks noGrp="1" noChangeArrowheads="1"/>
          </p:cNvSpPr>
          <p:nvPr>
            <p:ph type="sldNum" sz="quarter" idx="12"/>
          </p:nvPr>
        </p:nvSpPr>
        <p:spPr>
          <a:ln/>
        </p:spPr>
        <p:txBody>
          <a:bodyPr/>
          <a:lstStyle>
            <a:lvl1pPr>
              <a:defRPr/>
            </a:lvl1pPr>
          </a:lstStyle>
          <a:p>
            <a:pPr>
              <a:defRPr/>
            </a:pPr>
            <a:fld id="{85A2142F-9373-4EAA-9AAD-8C5959864D72}" type="slidenum">
              <a:rPr lang="en-AU" altLang="en-US"/>
              <a:pPr>
                <a:defRPr/>
              </a:pPr>
              <a:t>‹#›</a:t>
            </a:fld>
            <a:endParaRPr lang="en-AU" altLang="en-US"/>
          </a:p>
        </p:txBody>
      </p:sp>
    </p:spTree>
    <p:extLst>
      <p:ext uri="{BB962C8B-B14F-4D97-AF65-F5344CB8AC3E}">
        <p14:creationId xmlns:p14="http://schemas.microsoft.com/office/powerpoint/2010/main" val="79091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4" name="Rectangle 6"/>
          <p:cNvSpPr>
            <a:spLocks noGrp="1" noChangeArrowheads="1"/>
          </p:cNvSpPr>
          <p:nvPr>
            <p:ph type="sldNum" sz="quarter" idx="12"/>
          </p:nvPr>
        </p:nvSpPr>
        <p:spPr>
          <a:ln/>
        </p:spPr>
        <p:txBody>
          <a:bodyPr/>
          <a:lstStyle>
            <a:lvl1pPr>
              <a:defRPr/>
            </a:lvl1pPr>
          </a:lstStyle>
          <a:p>
            <a:pPr>
              <a:defRPr/>
            </a:pPr>
            <a:fld id="{373498EC-A11B-419D-82B2-B5B247EC812F}" type="slidenum">
              <a:rPr lang="en-AU" altLang="en-US"/>
              <a:pPr>
                <a:defRPr/>
              </a:pPr>
              <a:t>‹#›</a:t>
            </a:fld>
            <a:endParaRPr lang="en-AU" altLang="en-US"/>
          </a:p>
        </p:txBody>
      </p:sp>
    </p:spTree>
    <p:extLst>
      <p:ext uri="{BB962C8B-B14F-4D97-AF65-F5344CB8AC3E}">
        <p14:creationId xmlns:p14="http://schemas.microsoft.com/office/powerpoint/2010/main" val="124831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3959A3E2-9706-4C29-BB67-6FF75616CD76}" type="slidenum">
              <a:rPr lang="en-AU" altLang="en-US"/>
              <a:pPr>
                <a:defRPr/>
              </a:pPr>
              <a:t>‹#›</a:t>
            </a:fld>
            <a:endParaRPr lang="en-AU" altLang="en-US"/>
          </a:p>
        </p:txBody>
      </p:sp>
    </p:spTree>
    <p:extLst>
      <p:ext uri="{BB962C8B-B14F-4D97-AF65-F5344CB8AC3E}">
        <p14:creationId xmlns:p14="http://schemas.microsoft.com/office/powerpoint/2010/main" val="423520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nkasabov@aut.ac.nz</a:t>
            </a:r>
          </a:p>
        </p:txBody>
      </p:sp>
      <p:sp>
        <p:nvSpPr>
          <p:cNvPr id="7" name="Rectangle 6"/>
          <p:cNvSpPr>
            <a:spLocks noGrp="1" noChangeArrowheads="1"/>
          </p:cNvSpPr>
          <p:nvPr>
            <p:ph type="sldNum" sz="quarter" idx="12"/>
          </p:nvPr>
        </p:nvSpPr>
        <p:spPr>
          <a:ln/>
        </p:spPr>
        <p:txBody>
          <a:bodyPr/>
          <a:lstStyle>
            <a:lvl1pPr>
              <a:defRPr/>
            </a:lvl1pPr>
          </a:lstStyle>
          <a:p>
            <a:pPr>
              <a:defRPr/>
            </a:pPr>
            <a:fld id="{28363125-EEE1-438C-A525-09F8C99D6DEE}" type="slidenum">
              <a:rPr lang="en-AU" altLang="en-US"/>
              <a:pPr>
                <a:defRPr/>
              </a:pPr>
              <a:t>‹#›</a:t>
            </a:fld>
            <a:endParaRPr lang="en-AU" altLang="en-US"/>
          </a:p>
        </p:txBody>
      </p:sp>
    </p:spTree>
    <p:extLst>
      <p:ext uri="{BB962C8B-B14F-4D97-AF65-F5344CB8AC3E}">
        <p14:creationId xmlns:p14="http://schemas.microsoft.com/office/powerpoint/2010/main" val="86418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684213"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p>
        </p:txBody>
      </p:sp>
      <p:sp>
        <p:nvSpPr>
          <p:cNvPr id="1029" name="Rectangle 5"/>
          <p:cNvSpPr>
            <a:spLocks noGrp="1" noChangeArrowheads="1"/>
          </p:cNvSpPr>
          <p:nvPr>
            <p:ph type="ftr" sz="quarter" idx="3"/>
          </p:nvPr>
        </p:nvSpPr>
        <p:spPr bwMode="auto">
          <a:xfrm>
            <a:off x="3059113"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a:defRPr/>
            </a:pPr>
            <a:r>
              <a:rPr lang="en-AU"/>
              <a:t>nkasabov@aut.ac.nz</a:t>
            </a:r>
          </a:p>
        </p:txBody>
      </p:sp>
      <p:sp>
        <p:nvSpPr>
          <p:cNvPr id="1030" name="Rectangle 6"/>
          <p:cNvSpPr>
            <a:spLocks noGrp="1" noChangeArrowheads="1"/>
          </p:cNvSpPr>
          <p:nvPr>
            <p:ph type="sldNum" sz="quarter" idx="4"/>
          </p:nvPr>
        </p:nvSpPr>
        <p:spPr bwMode="auto">
          <a:xfrm>
            <a:off x="6516688"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DBEFBB9-05AE-464C-AC2C-EDB715D9B9CD}"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6pPr>
      <a:lvl7pPr marL="9144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7pPr>
      <a:lvl8pPr marL="13716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8pPr>
      <a:lvl9pPr marL="1828800" algn="ctr" rtl="0" fontAlgn="base">
        <a:spcBef>
          <a:spcPct val="0"/>
        </a:spcBef>
        <a:spcAft>
          <a:spcPct val="0"/>
        </a:spcAft>
        <a:defRPr sz="2800">
          <a:solidFill>
            <a:schemeClr val="tx1"/>
          </a:solidFill>
          <a:latin typeface="Arial Unicode MS" pitchFamily="34" charset="-128"/>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abouhassan.iman@gmail.com" TargetMode="External"/><Relationship Id="rId7" Type="http://schemas.openxmlformats.org/officeDocument/2006/relationships/image" Target="../media/image4.gif"/><Relationship Id="rId2" Type="http://schemas.openxmlformats.org/officeDocument/2006/relationships/hyperlink" Target="mailto:iabouhassan@tu-sofia.bg"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nkasabov@aut.ac.nz"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5.xm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3" Type="http://schemas.openxmlformats.org/officeDocument/2006/relationships/hyperlink" Target="https://www.knowledgeengineering.ai/china" TargetMode="External"/><Relationship Id="rId2" Type="http://schemas.openxmlformats.org/officeDocument/2006/relationships/hyperlink" Target="mailto:nkasabov@aut.ac.nz"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kedri.aut.ac.nz/news-and-events/introducing-neurogems" TargetMode="External"/><Relationship Id="rId7" Type="http://schemas.openxmlformats.org/officeDocument/2006/relationships/hyperlink" Target="https://doi.org/10.1016/j.trc.2019.02.011" TargetMode="External"/><Relationship Id="rId2" Type="http://schemas.openxmlformats.org/officeDocument/2006/relationships/hyperlink" Target="https://ieeexplore.ieee.org/document/10191256" TargetMode="External"/><Relationship Id="rId1" Type="http://schemas.openxmlformats.org/officeDocument/2006/relationships/slideLayout" Target="../slideLayouts/slideLayout2.xml"/><Relationship Id="rId6" Type="http://schemas.openxmlformats.org/officeDocument/2006/relationships/hyperlink" Target="https://research-elements.aut.ac.nz/viewobject.html?cid=1&amp;id=357265" TargetMode="External"/><Relationship Id="rId5" Type="http://schemas.openxmlformats.org/officeDocument/2006/relationships/hyperlink" Target="https://research-elements.aut.ac.nz/userprofile.html?uid=820" TargetMode="External"/><Relationship Id="rId4" Type="http://schemas.openxmlformats.org/officeDocument/2006/relationships/hyperlink" Target="https://doi.org/10.4209/aaqr.2020.05.02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doi.org/10.1016/j.trc.2019.02.011" TargetMode="External"/><Relationship Id="rId5" Type="http://schemas.openxmlformats.org/officeDocument/2006/relationships/hyperlink" Target="https://research-elements.aut.ac.nz/viewobject.html?cid=1&amp;id=357265" TargetMode="External"/><Relationship Id="rId4" Type="http://schemas.openxmlformats.org/officeDocument/2006/relationships/hyperlink" Target="https://research-elements.aut.ac.nz/userprofile.html?uid=8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26" Type="http://schemas.openxmlformats.org/officeDocument/2006/relationships/image" Target="../media/image35.png"/><Relationship Id="rId39" Type="http://schemas.openxmlformats.org/officeDocument/2006/relationships/image" Target="../media/image48.png"/><Relationship Id="rId3" Type="http://schemas.openxmlformats.org/officeDocument/2006/relationships/hyperlink" Target="https://doi.org/10.4209/aaqr.2020.05.0247" TargetMode="External"/><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jpe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hyperlink" Target="https://www.sciencedirect.com/science/article/pii/S1364815218307448?dgcid=author" TargetMode="External"/><Relationship Id="rId16" Type="http://schemas.openxmlformats.org/officeDocument/2006/relationships/image" Target="../media/image25.jpe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jpe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jpe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jpe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jpe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F21B-65EF-4EC3-B869-43657A870472}"/>
              </a:ext>
            </a:extLst>
          </p:cNvPr>
          <p:cNvSpPr>
            <a:spLocks noGrp="1"/>
          </p:cNvSpPr>
          <p:nvPr>
            <p:ph type="ctrTitle"/>
          </p:nvPr>
        </p:nvSpPr>
        <p:spPr>
          <a:xfrm>
            <a:off x="179512" y="359211"/>
            <a:ext cx="8784976" cy="1690274"/>
          </a:xfrm>
        </p:spPr>
        <p:txBody>
          <a:bodyPr>
            <a:normAutofit fontScale="90000"/>
          </a:bodyPr>
          <a:lstStyle/>
          <a:p>
            <a:br>
              <a:rPr lang="en-NZ" sz="2400" b="1" dirty="0">
                <a:solidFill>
                  <a:srgbClr val="C00000"/>
                </a:solidFill>
              </a:rPr>
            </a:br>
            <a:br>
              <a:rPr lang="en-NZ" sz="1800" dirty="0">
                <a:solidFill>
                  <a:srgbClr val="C00000"/>
                </a:solidFill>
              </a:rPr>
            </a:br>
            <a:r>
              <a:rPr lang="en-NZ" sz="1600" dirty="0">
                <a:solidFill>
                  <a:schemeClr val="accent6"/>
                </a:solidFill>
              </a:rPr>
              <a:t> </a:t>
            </a:r>
            <a:r>
              <a:rPr lang="en-NZ" sz="1600" b="1" dirty="0">
                <a:solidFill>
                  <a:schemeClr val="accent6"/>
                </a:solidFill>
              </a:rPr>
              <a:t>“</a:t>
            </a:r>
            <a:r>
              <a:rPr lang="en-NZ" sz="1600" i="1" dirty="0">
                <a:solidFill>
                  <a:schemeClr val="accent6"/>
                </a:solidFill>
              </a:rPr>
              <a:t>111 Centre on Biological Computing and Artificial Intelligence” , Dalian University (DLU)</a:t>
            </a:r>
            <a:br>
              <a:rPr lang="en-NZ" sz="1600" b="1" i="1" dirty="0">
                <a:solidFill>
                  <a:srgbClr val="C00000"/>
                </a:solidFill>
              </a:rPr>
            </a:br>
            <a:br>
              <a:rPr lang="en-NZ" sz="2400" b="1" dirty="0">
                <a:solidFill>
                  <a:srgbClr val="C00000"/>
                </a:solidFill>
              </a:rPr>
            </a:br>
            <a:r>
              <a:rPr lang="en-NZ" sz="2400" b="1" dirty="0">
                <a:solidFill>
                  <a:srgbClr val="C00000"/>
                </a:solidFill>
              </a:rPr>
              <a:t>Course: Multi-modal Data Science and Engineering (MDSE)    </a:t>
            </a:r>
            <a:br>
              <a:rPr lang="en-NZ" sz="2700" b="1" dirty="0">
                <a:solidFill>
                  <a:srgbClr val="C00000"/>
                </a:solidFill>
              </a:rPr>
            </a:br>
            <a:br>
              <a:rPr lang="en-NZ" sz="2700" b="1" dirty="0">
                <a:solidFill>
                  <a:srgbClr val="C00000"/>
                </a:solidFill>
              </a:rPr>
            </a:br>
            <a:r>
              <a:rPr lang="en-NZ" sz="1600" b="1" dirty="0">
                <a:solidFill>
                  <a:schemeClr val="accent2"/>
                </a:solidFill>
              </a:rPr>
              <a:t>Course organiser</a:t>
            </a:r>
            <a:r>
              <a:rPr lang="en-NZ" sz="1600" b="1">
                <a:solidFill>
                  <a:schemeClr val="accent2"/>
                </a:solidFill>
              </a:rPr>
              <a:t>: Prof</a:t>
            </a:r>
            <a:r>
              <a:rPr lang="en-NZ" sz="1600" b="1" dirty="0">
                <a:solidFill>
                  <a:schemeClr val="accent2"/>
                </a:solidFill>
              </a:rPr>
              <a:t>. Shihua Zhou</a:t>
            </a:r>
            <a:br>
              <a:rPr lang="en-NZ" sz="2700" b="1" dirty="0">
                <a:solidFill>
                  <a:srgbClr val="C00000"/>
                </a:solidFill>
              </a:rPr>
            </a:br>
            <a:br>
              <a:rPr lang="en-NZ" sz="2700" b="1" dirty="0">
                <a:solidFill>
                  <a:srgbClr val="C00000"/>
                </a:solidFill>
              </a:rPr>
            </a:br>
            <a:r>
              <a:rPr lang="en-NZ" sz="2700" b="1" dirty="0">
                <a:solidFill>
                  <a:srgbClr val="C00000"/>
                </a:solidFill>
              </a:rPr>
              <a:t>           </a:t>
            </a:r>
            <a:r>
              <a:rPr lang="en-NZ" sz="1800" b="1" dirty="0">
                <a:solidFill>
                  <a:srgbClr val="C00000"/>
                </a:solidFill>
              </a:rPr>
              <a:t>Course presenter    </a:t>
            </a:r>
            <a:br>
              <a:rPr lang="en-NZ" sz="2200" b="1" dirty="0"/>
            </a:br>
            <a:endParaRPr lang="en-US" sz="2200" dirty="0">
              <a:latin typeface="Poppins SemiBold" panose="00000700000000000000" pitchFamily="50" charset="0"/>
              <a:cs typeface="Poppins SemiBold" panose="00000700000000000000" pitchFamily="50" charset="0"/>
            </a:endParaRPr>
          </a:p>
        </p:txBody>
      </p:sp>
      <p:sp>
        <p:nvSpPr>
          <p:cNvPr id="3" name="Subtitle 2">
            <a:extLst>
              <a:ext uri="{FF2B5EF4-FFF2-40B4-BE49-F238E27FC236}">
                <a16:creationId xmlns:a16="http://schemas.microsoft.com/office/drawing/2014/main" id="{37570567-60F2-4631-BA4E-54E2313E66E9}"/>
              </a:ext>
            </a:extLst>
          </p:cNvPr>
          <p:cNvSpPr>
            <a:spLocks noGrp="1"/>
          </p:cNvSpPr>
          <p:nvPr>
            <p:ph type="subTitle" idx="1"/>
          </p:nvPr>
        </p:nvSpPr>
        <p:spPr>
          <a:xfrm>
            <a:off x="1493103" y="2398048"/>
            <a:ext cx="6691018" cy="3135691"/>
          </a:xfrm>
        </p:spPr>
        <p:txBody>
          <a:bodyPr/>
          <a:lstStyle/>
          <a:p>
            <a:pPr lvl="1" eaLnBrk="1" hangingPunct="1">
              <a:spcBef>
                <a:spcPct val="0"/>
              </a:spcBef>
            </a:pPr>
            <a:r>
              <a:rPr lang="en-NZ" altLang="en-US" sz="1800" b="1" dirty="0"/>
              <a:t> Prof Nikola Kasabov   </a:t>
            </a:r>
          </a:p>
          <a:p>
            <a:pPr lvl="1" eaLnBrk="1" hangingPunct="1">
              <a:spcBef>
                <a:spcPct val="0"/>
              </a:spcBef>
            </a:pPr>
            <a:r>
              <a:rPr lang="en-NZ" sz="1400" dirty="0">
                <a:solidFill>
                  <a:srgbClr val="C00000"/>
                </a:solidFill>
              </a:rPr>
              <a:t>Visiting Professor at Dalian University</a:t>
            </a:r>
            <a:r>
              <a:rPr lang="en-NZ" sz="1400" dirty="0"/>
              <a:t> </a:t>
            </a:r>
            <a:r>
              <a:rPr lang="en-NZ" altLang="en-US" sz="1400" dirty="0"/>
              <a:t>                    </a:t>
            </a:r>
          </a:p>
          <a:p>
            <a:pPr lvl="1" eaLnBrk="1" hangingPunct="1">
              <a:spcBef>
                <a:spcPct val="0"/>
              </a:spcBef>
            </a:pPr>
            <a:r>
              <a:rPr lang="en-NZ" altLang="en-US" sz="1100" dirty="0"/>
              <a:t>Life FIEEE, FRSNZ, FINNS, DVF RAE UK</a:t>
            </a:r>
          </a:p>
          <a:p>
            <a:pPr lvl="1" eaLnBrk="1" hangingPunct="1">
              <a:spcBef>
                <a:spcPct val="0"/>
              </a:spcBef>
            </a:pPr>
            <a:r>
              <a:rPr lang="en-NZ" altLang="en-US" sz="1100" dirty="0"/>
              <a:t>Founding Director KEDRI</a:t>
            </a:r>
          </a:p>
          <a:p>
            <a:pPr lvl="1" eaLnBrk="1" hangingPunct="1">
              <a:spcBef>
                <a:spcPct val="0"/>
              </a:spcBef>
            </a:pPr>
            <a:r>
              <a:rPr lang="en-NZ" altLang="en-US" sz="1100" dirty="0"/>
              <a:t>Professor, Auckland University of Technology, NZ</a:t>
            </a:r>
          </a:p>
          <a:p>
            <a:pPr lvl="1" eaLnBrk="1" hangingPunct="1">
              <a:spcBef>
                <a:spcPct val="0"/>
              </a:spcBef>
            </a:pPr>
            <a:r>
              <a:rPr lang="en-NZ" altLang="en-US" sz="1100" dirty="0"/>
              <a:t>George Moore Chair/Professor, Ulster University, UK </a:t>
            </a:r>
          </a:p>
          <a:p>
            <a:pPr lvl="1" eaLnBrk="1" hangingPunct="1">
              <a:spcBef>
                <a:spcPct val="0"/>
              </a:spcBef>
            </a:pPr>
            <a:r>
              <a:rPr lang="en-NZ" altLang="en-US" sz="1100" dirty="0"/>
              <a:t>Honorary Professor,  University of Auckland NZ , Peking University China</a:t>
            </a:r>
          </a:p>
          <a:p>
            <a:pPr lvl="1" eaLnBrk="1" hangingPunct="1">
              <a:spcBef>
                <a:spcPct val="0"/>
              </a:spcBef>
            </a:pPr>
            <a:r>
              <a:rPr lang="en-NZ" altLang="en-US" sz="1100" dirty="0"/>
              <a:t>Visiting Professor IICT/Bulgarian Academy of Sciences and Teesside University UK </a:t>
            </a:r>
          </a:p>
          <a:p>
            <a:pPr lvl="1" eaLnBrk="1" hangingPunct="1">
              <a:spcBef>
                <a:spcPct val="0"/>
              </a:spcBef>
            </a:pPr>
            <a:r>
              <a:rPr lang="en-NZ" altLang="en-US" sz="1100" dirty="0"/>
              <a:t>Doctor Honoris Causa </a:t>
            </a:r>
            <a:r>
              <a:rPr lang="en-NZ" altLang="en-US" sz="1100" dirty="0" err="1"/>
              <a:t>Obuda</a:t>
            </a:r>
            <a:r>
              <a:rPr lang="en-NZ" altLang="en-US" sz="1100" dirty="0"/>
              <a:t> University Budapest</a:t>
            </a:r>
          </a:p>
          <a:p>
            <a:pPr lvl="1" eaLnBrk="1" hangingPunct="1">
              <a:spcBef>
                <a:spcPct val="0"/>
              </a:spcBef>
            </a:pPr>
            <a:r>
              <a:rPr lang="en-NZ" altLang="en-US" sz="1100" dirty="0">
                <a:latin typeface="+mn-lt"/>
              </a:rPr>
              <a:t>Director, Knowledge Engineering Consulting Ltd (</a:t>
            </a:r>
            <a:r>
              <a:rPr lang="en-NZ" sz="1100" u="sng" dirty="0">
                <a:solidFill>
                  <a:srgbClr val="FF0000"/>
                </a:solidFill>
                <a:latin typeface="+mn-lt"/>
                <a:ea typeface="Calibri" panose="020F0502020204030204" pitchFamily="34" charset="0"/>
              </a:rPr>
              <a:t>https://www.knowledgeengineering.ai)</a:t>
            </a:r>
            <a:r>
              <a:rPr lang="en-NZ" sz="1100" dirty="0">
                <a:solidFill>
                  <a:srgbClr val="FF0000"/>
                </a:solidFill>
                <a:latin typeface="+mn-lt"/>
                <a:ea typeface="Calibri" panose="020F0502020204030204" pitchFamily="34" charset="0"/>
              </a:rPr>
              <a:t> </a:t>
            </a:r>
            <a:endParaRPr lang="en-NZ" altLang="en-US" sz="1100" dirty="0">
              <a:latin typeface="+mn-lt"/>
            </a:endParaRPr>
          </a:p>
          <a:p>
            <a:pPr lvl="1" eaLnBrk="1" hangingPunct="1">
              <a:spcBef>
                <a:spcPct val="0"/>
              </a:spcBef>
            </a:pPr>
            <a:endParaRPr lang="en-NZ" altLang="en-US" sz="1100" dirty="0"/>
          </a:p>
          <a:p>
            <a:pPr lvl="1" eaLnBrk="1" hangingPunct="1">
              <a:spcBef>
                <a:spcPct val="0"/>
              </a:spcBef>
            </a:pPr>
            <a:r>
              <a:rPr lang="en-NZ" altLang="en-US" sz="1600" b="1" dirty="0"/>
              <a:t>Assistant Lecturer</a:t>
            </a:r>
          </a:p>
          <a:p>
            <a:pPr lvl="1" eaLnBrk="1" hangingPunct="1">
              <a:spcBef>
                <a:spcPct val="0"/>
              </a:spcBef>
            </a:pPr>
            <a:r>
              <a:rPr lang="en-US" sz="1000" b="1"/>
              <a:t>Doct  </a:t>
            </a:r>
            <a:r>
              <a:rPr lang="en-US" sz="1000" b="1" dirty="0"/>
              <a:t>Iman  AbouHassan</a:t>
            </a:r>
          </a:p>
          <a:p>
            <a:pPr lvl="1" eaLnBrk="1" hangingPunct="1">
              <a:spcBef>
                <a:spcPct val="0"/>
              </a:spcBef>
            </a:pPr>
            <a:r>
              <a:rPr lang="en-US" sz="1000" dirty="0">
                <a:hlinkClick r:id="rId2">
                  <a:extLst>
                    <a:ext uri="{A12FA001-AC4F-418D-AE19-62706E023703}">
                      <ahyp:hlinkClr xmlns:ahyp="http://schemas.microsoft.com/office/drawing/2018/hyperlinkcolor" val="tx"/>
                    </a:ext>
                  </a:extLst>
                </a:hlinkClick>
              </a:rPr>
              <a:t>iabouhassan@tu-sofia.bg</a:t>
            </a:r>
            <a:endParaRPr lang="en-US" sz="1000" dirty="0"/>
          </a:p>
          <a:p>
            <a:pPr lvl="1" eaLnBrk="1" hangingPunct="1">
              <a:spcBef>
                <a:spcPct val="0"/>
              </a:spcBef>
            </a:pPr>
            <a:r>
              <a:rPr lang="fi-FI" sz="1000" dirty="0">
                <a:hlinkClick r:id="rId3">
                  <a:extLst>
                    <a:ext uri="{A12FA001-AC4F-418D-AE19-62706E023703}">
                      <ahyp:hlinkClr xmlns:ahyp="http://schemas.microsoft.com/office/drawing/2018/hyperlinkcolor" val="tx"/>
                    </a:ext>
                  </a:extLst>
                </a:hlinkClick>
              </a:rPr>
              <a:t>abouhassan.iman@gmail.com</a:t>
            </a:r>
            <a:endParaRPr lang="fi-FI" sz="1000" dirty="0"/>
          </a:p>
          <a:p>
            <a:pPr lvl="1" eaLnBrk="1" hangingPunct="1">
              <a:spcBef>
                <a:spcPct val="0"/>
              </a:spcBef>
            </a:pPr>
            <a:endParaRPr lang="en-US" sz="1000" dirty="0"/>
          </a:p>
          <a:p>
            <a:pPr lvl="1" eaLnBrk="1" hangingPunct="1">
              <a:spcBef>
                <a:spcPct val="0"/>
              </a:spcBef>
            </a:pPr>
            <a:endParaRPr lang="en-US" sz="1100" dirty="0"/>
          </a:p>
        </p:txBody>
      </p:sp>
      <p:pic>
        <p:nvPicPr>
          <p:cNvPr id="5" name="Picture 4" descr="A person holding a sign posing for the camera&#10;&#10;Description automatically generated">
            <a:extLst>
              <a:ext uri="{FF2B5EF4-FFF2-40B4-BE49-F238E27FC236}">
                <a16:creationId xmlns:a16="http://schemas.microsoft.com/office/drawing/2014/main" id="{18623744-F638-43B9-BAC8-9FC553D4F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285583"/>
            <a:ext cx="1296144" cy="1489823"/>
          </a:xfrm>
          <a:prstGeom prst="rect">
            <a:avLst/>
          </a:prstGeom>
        </p:spPr>
      </p:pic>
      <p:sp>
        <p:nvSpPr>
          <p:cNvPr id="11" name="Footer Placeholder 3">
            <a:extLst>
              <a:ext uri="{FF2B5EF4-FFF2-40B4-BE49-F238E27FC236}">
                <a16:creationId xmlns:a16="http://schemas.microsoft.com/office/drawing/2014/main" id="{F04FD9C1-6415-4730-9E99-E4BA7BC655CB}"/>
              </a:ext>
            </a:extLst>
          </p:cNvPr>
          <p:cNvSpPr>
            <a:spLocks noGrp="1"/>
          </p:cNvSpPr>
          <p:nvPr>
            <p:ph type="ftr" sz="quarter" idx="11"/>
          </p:nvPr>
        </p:nvSpPr>
        <p:spPr>
          <a:xfrm>
            <a:off x="206022" y="6524625"/>
            <a:ext cx="7462322" cy="333375"/>
          </a:xfrm>
        </p:spPr>
        <p:txBody>
          <a:bodyPr/>
          <a:lstStyle/>
          <a:p>
            <a:pPr>
              <a:defRPr/>
            </a:pPr>
            <a:r>
              <a:rPr lang="en-AU" dirty="0">
                <a:hlinkClick r:id="rId5"/>
              </a:rPr>
              <a:t>nkasabov@aut.ac.nz</a:t>
            </a:r>
            <a:r>
              <a:rPr lang="en-AU" dirty="0"/>
              <a:t>                   www.knowledgeengineering.ai</a:t>
            </a:r>
          </a:p>
          <a:p>
            <a:pPr>
              <a:defRPr/>
            </a:pPr>
            <a:endParaRPr lang="en-AU" dirty="0"/>
          </a:p>
          <a:p>
            <a:pPr>
              <a:defRPr/>
            </a:pPr>
            <a:endParaRPr lang="en-AU" dirty="0"/>
          </a:p>
          <a:p>
            <a:pPr>
              <a:defRPr/>
            </a:pPr>
            <a:endParaRPr lang="en-AU" dirty="0"/>
          </a:p>
        </p:txBody>
      </p:sp>
      <p:pic>
        <p:nvPicPr>
          <p:cNvPr id="1026" name="Picture 2" descr="Iman AbouHassan">
            <a:extLst>
              <a:ext uri="{FF2B5EF4-FFF2-40B4-BE49-F238E27FC236}">
                <a16:creationId xmlns:a16="http://schemas.microsoft.com/office/drawing/2014/main" id="{34929645-FBA3-1FA4-F1D9-B2B15094E3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2965" y="2076862"/>
            <a:ext cx="1111523" cy="14820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of author Shihua Zhou">
            <a:extLst>
              <a:ext uri="{FF2B5EF4-FFF2-40B4-BE49-F238E27FC236}">
                <a16:creationId xmlns:a16="http://schemas.microsoft.com/office/drawing/2014/main" id="{196A7632-A9E8-AA3F-D01F-2F05AE0319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1197340"/>
            <a:ext cx="926229" cy="11577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7D03F55-3EF1-07EA-3F9E-EBF9F9358B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5661248"/>
            <a:ext cx="1111523" cy="12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B2AB-983C-62B4-5EDA-6F0D0F52B2C9}"/>
              </a:ext>
            </a:extLst>
          </p:cNvPr>
          <p:cNvSpPr>
            <a:spLocks noGrp="1"/>
          </p:cNvSpPr>
          <p:nvPr>
            <p:ph type="title"/>
          </p:nvPr>
        </p:nvSpPr>
        <p:spPr>
          <a:xfrm>
            <a:off x="467544" y="446650"/>
            <a:ext cx="8496944" cy="1008888"/>
          </a:xfrm>
        </p:spPr>
        <p:txBody>
          <a:bodyPr/>
          <a:lstStyle/>
          <a:p>
            <a:pPr algn="l"/>
            <a:r>
              <a:rPr lang="en-NZ" sz="2400" dirty="0">
                <a:solidFill>
                  <a:srgbClr val="C00000"/>
                </a:solidFill>
              </a:rPr>
              <a:t>                  Wind farms energy prediction</a:t>
            </a:r>
            <a:br>
              <a:rPr lang="en-NZ" sz="2400" dirty="0">
                <a:solidFill>
                  <a:srgbClr val="C00000"/>
                </a:solidFill>
              </a:rPr>
            </a:br>
            <a:br>
              <a:rPr lang="en-NZ" sz="2400" dirty="0">
                <a:solidFill>
                  <a:srgbClr val="C00000"/>
                </a:solidFill>
              </a:rPr>
            </a:br>
            <a:r>
              <a:rPr lang="en-US" sz="1400" dirty="0">
                <a:effectLst/>
                <a:latin typeface="Times New Roman" panose="02020603050405020304" pitchFamily="18" charset="0"/>
                <a:ea typeface="Georgia" panose="02040502050405020303" pitchFamily="18" charset="0"/>
                <a:cs typeface="Georgia" panose="02040502050405020303" pitchFamily="18" charset="0"/>
              </a:rPr>
              <a:t>Sebastian</a:t>
            </a:r>
            <a:r>
              <a:rPr lang="en-US" sz="1400" spc="240" dirty="0">
                <a:effectLst/>
                <a:latin typeface="Times New Roman" panose="02020603050405020304" pitchFamily="18" charset="0"/>
                <a:ea typeface="Georgia" panose="02040502050405020303" pitchFamily="18" charset="0"/>
                <a:cs typeface="Georgia" panose="02040502050405020303" pitchFamily="18" charset="0"/>
              </a:rPr>
              <a:t> </a:t>
            </a:r>
            <a:r>
              <a:rPr lang="en-US" sz="1400" spc="-10" dirty="0" err="1">
                <a:effectLst/>
                <a:latin typeface="Times New Roman" panose="02020603050405020304" pitchFamily="18" charset="0"/>
                <a:ea typeface="Georgia" panose="02040502050405020303" pitchFamily="18" charset="0"/>
                <a:cs typeface="Georgia" panose="02040502050405020303" pitchFamily="18" charset="0"/>
              </a:rPr>
              <a:t>Brusca</a:t>
            </a:r>
            <a:r>
              <a:rPr lang="en-US" sz="1400" spc="-10" dirty="0">
                <a:effectLst/>
                <a:latin typeface="Times New Roman" panose="02020603050405020304" pitchFamily="18" charset="0"/>
                <a:ea typeface="Georgia" panose="02040502050405020303" pitchFamily="18" charset="0"/>
                <a:cs typeface="Georgia" panose="02040502050405020303" pitchFamily="18" charset="0"/>
              </a:rPr>
              <a:t> , G</a:t>
            </a:r>
            <a:r>
              <a:rPr lang="en-US" sz="1400" spc="-25" dirty="0">
                <a:effectLst/>
                <a:latin typeface="Times New Roman" panose="02020603050405020304" pitchFamily="18" charset="0"/>
                <a:ea typeface="Georgia" panose="02040502050405020303" pitchFamily="18" charset="0"/>
                <a:cs typeface="Georgia" panose="02040502050405020303" pitchFamily="18" charset="0"/>
              </a:rPr>
              <a:t>iacomo</a:t>
            </a:r>
            <a:r>
              <a:rPr lang="en-US" sz="1400" spc="1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spc="-10" dirty="0">
                <a:effectLst/>
                <a:latin typeface="Times New Roman" panose="02020603050405020304" pitchFamily="18" charset="0"/>
                <a:ea typeface="Georgia" panose="02040502050405020303" pitchFamily="18" charset="0"/>
                <a:cs typeface="Georgia" panose="02040502050405020303" pitchFamily="18" charset="0"/>
              </a:rPr>
              <a:t>Capizzi, Grazia</a:t>
            </a:r>
            <a:r>
              <a:rPr lang="en-US" sz="1400" spc="105" dirty="0">
                <a:effectLst/>
                <a:latin typeface="Times New Roman" panose="02020603050405020304" pitchFamily="18" charset="0"/>
                <a:ea typeface="Georgia" panose="02040502050405020303" pitchFamily="18" charset="0"/>
                <a:cs typeface="Georgia" panose="02040502050405020303" pitchFamily="18" charset="0"/>
              </a:rPr>
              <a:t> </a:t>
            </a:r>
            <a:r>
              <a:rPr lang="en-US" sz="1400" spc="-10" dirty="0">
                <a:effectLst/>
                <a:latin typeface="Times New Roman" panose="02020603050405020304" pitchFamily="18" charset="0"/>
                <a:ea typeface="Georgia" panose="02040502050405020303" pitchFamily="18" charset="0"/>
                <a:cs typeface="Georgia" panose="02040502050405020303" pitchFamily="18" charset="0"/>
              </a:rPr>
              <a:t>Lo</a:t>
            </a:r>
            <a:r>
              <a:rPr lang="en-US" sz="1400" spc="-65" dirty="0">
                <a:effectLst/>
                <a:latin typeface="Times New Roman" panose="02020603050405020304" pitchFamily="18" charset="0"/>
                <a:ea typeface="Georgia" panose="02040502050405020303" pitchFamily="18" charset="0"/>
                <a:cs typeface="Georgia" panose="02040502050405020303" pitchFamily="18" charset="0"/>
              </a:rPr>
              <a:t> </a:t>
            </a:r>
            <a:r>
              <a:rPr lang="en-US" sz="1400" spc="-10" dirty="0" err="1">
                <a:effectLst/>
                <a:latin typeface="Times New Roman" panose="02020603050405020304" pitchFamily="18" charset="0"/>
                <a:ea typeface="Georgia" panose="02040502050405020303" pitchFamily="18" charset="0"/>
                <a:cs typeface="Georgia" panose="02040502050405020303" pitchFamily="18" charset="0"/>
              </a:rPr>
              <a:t>Sciuto</a:t>
            </a:r>
            <a:r>
              <a:rPr lang="en-US" sz="1400" spc="-10" dirty="0">
                <a:effectLst/>
                <a:latin typeface="Times New Roman" panose="02020603050405020304" pitchFamily="18" charset="0"/>
                <a:ea typeface="Georgia" panose="02040502050405020303" pitchFamily="18" charset="0"/>
                <a:cs typeface="Georgia" panose="02040502050405020303" pitchFamily="18" charset="0"/>
              </a:rPr>
              <a:t>, </a:t>
            </a:r>
            <a:r>
              <a:rPr lang="en-US" sz="1400" spc="-35" dirty="0">
                <a:effectLst/>
                <a:latin typeface="Times New Roman" panose="02020603050405020304" pitchFamily="18" charset="0"/>
                <a:ea typeface="Georgia" panose="02040502050405020303" pitchFamily="18" charset="0"/>
                <a:cs typeface="Georgia" panose="02040502050405020303" pitchFamily="18" charset="0"/>
              </a:rPr>
              <a:t>Gianluca</a:t>
            </a:r>
            <a:r>
              <a:rPr lang="en-US" sz="1400" spc="155" dirty="0">
                <a:effectLst/>
                <a:latin typeface="Times New Roman" panose="02020603050405020304" pitchFamily="18" charset="0"/>
                <a:ea typeface="Georgia" panose="02040502050405020303" pitchFamily="18" charset="0"/>
                <a:cs typeface="Georgia" panose="02040502050405020303" pitchFamily="18" charset="0"/>
              </a:rPr>
              <a:t> </a:t>
            </a:r>
            <a:r>
              <a:rPr lang="en-US" sz="1400" spc="-10" dirty="0">
                <a:effectLst/>
                <a:latin typeface="Times New Roman" panose="02020603050405020304" pitchFamily="18" charset="0"/>
                <a:ea typeface="Georgia" panose="02040502050405020303" pitchFamily="18" charset="0"/>
                <a:cs typeface="Georgia" panose="02040502050405020303" pitchFamily="18" charset="0"/>
              </a:rPr>
              <a:t>Susi, </a:t>
            </a:r>
            <a:r>
              <a:rPr lang="en-US" sz="1400" dirty="0">
                <a:effectLst/>
                <a:latin typeface="Times New Roman" panose="02020603050405020304" pitchFamily="18" charset="0"/>
                <a:ea typeface="Georgia" panose="02040502050405020303" pitchFamily="18" charset="0"/>
                <a:cs typeface="Georgia" panose="02040502050405020303" pitchFamily="18" charset="0"/>
              </a:rPr>
              <a:t>A new design methodology to predict  wind farm energy production</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by</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means</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of</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a</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spiking</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neural</a:t>
            </a:r>
            <a:r>
              <a:rPr lang="en-US" sz="1400" spc="360"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network–based</a:t>
            </a:r>
            <a:r>
              <a:rPr lang="en-US" sz="1400" spc="-45" dirty="0">
                <a:effectLst/>
                <a:latin typeface="Times New Roman" panose="02020603050405020304" pitchFamily="18" charset="0"/>
                <a:ea typeface="Georgia" panose="02040502050405020303" pitchFamily="18" charset="0"/>
                <a:cs typeface="Georgia" panose="02040502050405020303" pitchFamily="18" charset="0"/>
              </a:rPr>
              <a:t> </a:t>
            </a:r>
            <a:r>
              <a:rPr lang="en-US" sz="1400" dirty="0">
                <a:effectLst/>
                <a:latin typeface="Times New Roman" panose="02020603050405020304" pitchFamily="18" charset="0"/>
                <a:ea typeface="Georgia" panose="02040502050405020303" pitchFamily="18" charset="0"/>
                <a:cs typeface="Georgia" panose="02040502050405020303" pitchFamily="18" charset="0"/>
              </a:rPr>
              <a:t>system, </a:t>
            </a:r>
            <a:r>
              <a:rPr lang="en-US" sz="1400" i="1" dirty="0">
                <a:effectLst/>
                <a:latin typeface="Palatino Linotype" panose="02040502050505030304" pitchFamily="18" charset="0"/>
                <a:ea typeface="Georgia" panose="02040502050405020303" pitchFamily="18" charset="0"/>
                <a:cs typeface="Georgia" panose="02040502050405020303" pitchFamily="18" charset="0"/>
              </a:rPr>
              <a:t>Int J </a:t>
            </a:r>
            <a:r>
              <a:rPr lang="en-US" sz="1400" i="1" dirty="0" err="1">
                <a:effectLst/>
                <a:latin typeface="Palatino Linotype" panose="02040502050505030304" pitchFamily="18" charset="0"/>
                <a:ea typeface="Georgia" panose="02040502050405020303" pitchFamily="18" charset="0"/>
                <a:cs typeface="Georgia" panose="02040502050405020303" pitchFamily="18" charset="0"/>
              </a:rPr>
              <a:t>Numer</a:t>
            </a:r>
            <a:r>
              <a:rPr lang="en-US" sz="1400" i="1" dirty="0">
                <a:effectLst/>
                <a:latin typeface="Palatino Linotype" panose="02040502050505030304" pitchFamily="18" charset="0"/>
                <a:ea typeface="Georgia" panose="02040502050405020303" pitchFamily="18" charset="0"/>
                <a:cs typeface="Georgia" panose="02040502050405020303" pitchFamily="18" charset="0"/>
              </a:rPr>
              <a:t> Model</a:t>
            </a:r>
            <a:r>
              <a:rPr lang="en-US" sz="1400" dirty="0">
                <a:effectLst/>
                <a:latin typeface="Georgia" panose="02040502050405020303" pitchFamily="18" charset="0"/>
                <a:ea typeface="Georgia" panose="02040502050405020303" pitchFamily="18" charset="0"/>
                <a:cs typeface="Georgia" panose="02040502050405020303" pitchFamily="18" charset="0"/>
              </a:rPr>
              <a:t>. 2019;</a:t>
            </a:r>
            <a:r>
              <a:rPr lang="en-US" sz="1400" b="1" dirty="0">
                <a:effectLst/>
                <a:latin typeface="Times New Roman" panose="02020603050405020304" pitchFamily="18" charset="0"/>
                <a:ea typeface="Georgia" panose="02040502050405020303" pitchFamily="18" charset="0"/>
                <a:cs typeface="Georgia" panose="02040502050405020303" pitchFamily="18" charset="0"/>
              </a:rPr>
              <a:t>32</a:t>
            </a:r>
            <a:r>
              <a:rPr lang="en-US" sz="1400" dirty="0">
                <a:effectLst/>
                <a:latin typeface="Georgia" panose="02040502050405020303" pitchFamily="18" charset="0"/>
                <a:ea typeface="Georgia" panose="02040502050405020303" pitchFamily="18" charset="0"/>
                <a:cs typeface="Georgia" panose="02040502050405020303" pitchFamily="18" charset="0"/>
              </a:rPr>
              <a:t>:e2267, </a:t>
            </a:r>
            <a:r>
              <a:rPr lang="en-US" sz="1400" spc="-10" dirty="0">
                <a:effectLst/>
                <a:latin typeface="Georgia" panose="02040502050405020303" pitchFamily="18" charset="0"/>
                <a:ea typeface="Georgia" panose="02040502050405020303" pitchFamily="18" charset="0"/>
                <a:cs typeface="Georgia" panose="02040502050405020303" pitchFamily="18" charset="0"/>
              </a:rPr>
              <a:t>wileyonlinelibrary.com/journal/</a:t>
            </a:r>
            <a:r>
              <a:rPr lang="en-US" sz="1400" spc="-10" dirty="0" err="1">
                <a:effectLst/>
                <a:latin typeface="Georgia" panose="02040502050405020303" pitchFamily="18" charset="0"/>
                <a:ea typeface="Georgia" panose="02040502050405020303" pitchFamily="18" charset="0"/>
                <a:cs typeface="Georgia" panose="02040502050405020303" pitchFamily="18" charset="0"/>
              </a:rPr>
              <a:t>jnm</a:t>
            </a:r>
            <a:r>
              <a:rPr lang="en-US" sz="1400" spc="-10" dirty="0">
                <a:effectLst/>
                <a:latin typeface="Georgia" panose="02040502050405020303" pitchFamily="18" charset="0"/>
                <a:ea typeface="Georgia" panose="02040502050405020303" pitchFamily="18" charset="0"/>
                <a:cs typeface="Georgia" panose="02040502050405020303" pitchFamily="18" charset="0"/>
              </a:rPr>
              <a:t>, </a:t>
            </a:r>
            <a:r>
              <a:rPr lang="en-US" sz="1400" dirty="0">
                <a:effectLst/>
                <a:latin typeface="Georgia" panose="02040502050405020303" pitchFamily="18" charset="0"/>
                <a:ea typeface="Georgia" panose="02040502050405020303" pitchFamily="18" charset="0"/>
                <a:cs typeface="Georgia" panose="02040502050405020303" pitchFamily="18" charset="0"/>
              </a:rPr>
              <a:t>2</a:t>
            </a:r>
            <a:r>
              <a:rPr lang="en-US" sz="1400" spc="-30" dirty="0">
                <a:effectLst/>
                <a:latin typeface="Georgia" panose="02040502050405020303" pitchFamily="18" charset="0"/>
                <a:ea typeface="Georgia" panose="02040502050405020303" pitchFamily="18" charset="0"/>
                <a:cs typeface="Georgia" panose="02040502050405020303" pitchFamily="18" charset="0"/>
              </a:rPr>
              <a:t>017</a:t>
            </a:r>
            <a:r>
              <a:rPr lang="en-US" sz="1400" spc="-15" dirty="0">
                <a:effectLst/>
                <a:latin typeface="Georgia" panose="02040502050405020303" pitchFamily="18" charset="0"/>
                <a:ea typeface="Georgia" panose="02040502050405020303" pitchFamily="18" charset="0"/>
                <a:cs typeface="Georgia" panose="02040502050405020303" pitchFamily="18" charset="0"/>
              </a:rPr>
              <a:t> </a:t>
            </a:r>
            <a:r>
              <a:rPr lang="en-US" sz="1400" spc="-30" dirty="0">
                <a:effectLst/>
                <a:latin typeface="Georgia" panose="02040502050405020303" pitchFamily="18" charset="0"/>
                <a:ea typeface="Georgia" panose="02040502050405020303" pitchFamily="18" charset="0"/>
                <a:cs typeface="Georgia" panose="02040502050405020303" pitchFamily="18" charset="0"/>
              </a:rPr>
              <a:t>John</a:t>
            </a:r>
            <a:r>
              <a:rPr lang="en-US" sz="1400" spc="-10" dirty="0">
                <a:effectLst/>
                <a:latin typeface="Georgia" panose="02040502050405020303" pitchFamily="18" charset="0"/>
                <a:ea typeface="Georgia" panose="02040502050405020303" pitchFamily="18" charset="0"/>
                <a:cs typeface="Georgia" panose="02040502050405020303" pitchFamily="18" charset="0"/>
              </a:rPr>
              <a:t> </a:t>
            </a:r>
            <a:r>
              <a:rPr lang="en-US" sz="1400" spc="-30" dirty="0">
                <a:effectLst/>
                <a:latin typeface="Georgia" panose="02040502050405020303" pitchFamily="18" charset="0"/>
                <a:ea typeface="Georgia" panose="02040502050405020303" pitchFamily="18" charset="0"/>
                <a:cs typeface="Georgia" panose="02040502050405020303" pitchFamily="18" charset="0"/>
              </a:rPr>
              <a:t>Wiley</a:t>
            </a:r>
            <a:r>
              <a:rPr lang="en-US" sz="1400" spc="-15" dirty="0">
                <a:effectLst/>
                <a:latin typeface="Georgia" panose="02040502050405020303" pitchFamily="18" charset="0"/>
                <a:ea typeface="Georgia" panose="02040502050405020303" pitchFamily="18" charset="0"/>
                <a:cs typeface="Georgia" panose="02040502050405020303" pitchFamily="18" charset="0"/>
              </a:rPr>
              <a:t> </a:t>
            </a:r>
            <a:r>
              <a:rPr lang="en-US" sz="1400" spc="-30" dirty="0">
                <a:effectLst/>
                <a:latin typeface="Georgia" panose="02040502050405020303" pitchFamily="18" charset="0"/>
                <a:ea typeface="Georgia" panose="02040502050405020303" pitchFamily="18" charset="0"/>
                <a:cs typeface="Georgia" panose="02040502050405020303" pitchFamily="18" charset="0"/>
              </a:rPr>
              <a:t>&amp;</a:t>
            </a:r>
            <a:r>
              <a:rPr lang="en-US" sz="1400" spc="-10" dirty="0">
                <a:effectLst/>
                <a:latin typeface="Georgia" panose="02040502050405020303" pitchFamily="18" charset="0"/>
                <a:ea typeface="Georgia" panose="02040502050405020303" pitchFamily="18" charset="0"/>
                <a:cs typeface="Georgia" panose="02040502050405020303" pitchFamily="18" charset="0"/>
              </a:rPr>
              <a:t> </a:t>
            </a:r>
            <a:r>
              <a:rPr lang="en-US" sz="1400" spc="-30" dirty="0">
                <a:effectLst/>
                <a:latin typeface="Georgia" panose="02040502050405020303" pitchFamily="18" charset="0"/>
                <a:ea typeface="Georgia" panose="02040502050405020303" pitchFamily="18" charset="0"/>
                <a:cs typeface="Georgia" panose="02040502050405020303" pitchFamily="18" charset="0"/>
              </a:rPr>
              <a:t>Sons,</a:t>
            </a:r>
            <a:r>
              <a:rPr lang="en-US" sz="1400" spc="-15" dirty="0">
                <a:effectLst/>
                <a:latin typeface="Georgia" panose="02040502050405020303" pitchFamily="18" charset="0"/>
                <a:ea typeface="Georgia" panose="02040502050405020303" pitchFamily="18" charset="0"/>
                <a:cs typeface="Georgia" panose="02040502050405020303" pitchFamily="18" charset="0"/>
              </a:rPr>
              <a:t> </a:t>
            </a:r>
            <a:r>
              <a:rPr lang="en-US" sz="1400" spc="-30" dirty="0">
                <a:effectLst/>
                <a:latin typeface="Georgia" panose="02040502050405020303" pitchFamily="18" charset="0"/>
                <a:ea typeface="Georgia" panose="02040502050405020303" pitchFamily="18" charset="0"/>
                <a:cs typeface="Georgia" panose="02040502050405020303" pitchFamily="18" charset="0"/>
              </a:rPr>
              <a:t>Ltd, </a:t>
            </a:r>
            <a:r>
              <a:rPr lang="en-US" sz="1400" spc="-10" dirty="0">
                <a:effectLst/>
                <a:latin typeface="Georgia" panose="02040502050405020303" pitchFamily="18" charset="0"/>
                <a:ea typeface="Georgia" panose="02040502050405020303" pitchFamily="18" charset="0"/>
                <a:cs typeface="Georgia" panose="02040502050405020303" pitchFamily="18" charset="0"/>
              </a:rPr>
              <a:t>https://doi.org/10.1002/jnm.2267</a:t>
            </a:r>
            <a:r>
              <a:rPr lang="en-US" sz="1400" spc="200" dirty="0">
                <a:effectLst/>
                <a:latin typeface="Georgia" panose="02040502050405020303" pitchFamily="18" charset="0"/>
                <a:ea typeface="Georgia" panose="02040502050405020303" pitchFamily="18" charset="0"/>
                <a:cs typeface="Georgia" panose="02040502050405020303" pitchFamily="18" charset="0"/>
              </a:rPr>
              <a:t> </a:t>
            </a:r>
            <a:br>
              <a:rPr lang="en-NZ" sz="2400" dirty="0">
                <a:solidFill>
                  <a:srgbClr val="C00000"/>
                </a:solidFill>
              </a:rPr>
            </a:br>
            <a:r>
              <a:rPr lang="en-NZ" sz="2400" dirty="0">
                <a:solidFill>
                  <a:srgbClr val="C00000"/>
                </a:solidFill>
              </a:rPr>
              <a:t> </a:t>
            </a:r>
          </a:p>
        </p:txBody>
      </p:sp>
      <p:sp>
        <p:nvSpPr>
          <p:cNvPr id="6" name="Footer Placeholder 5">
            <a:extLst>
              <a:ext uri="{FF2B5EF4-FFF2-40B4-BE49-F238E27FC236}">
                <a16:creationId xmlns:a16="http://schemas.microsoft.com/office/drawing/2014/main" id="{5F9B0DC4-294B-E074-1644-8803478BBC45}"/>
              </a:ext>
            </a:extLst>
          </p:cNvPr>
          <p:cNvSpPr>
            <a:spLocks noGrp="1"/>
          </p:cNvSpPr>
          <p:nvPr>
            <p:ph type="ftr" sz="quarter" idx="11"/>
          </p:nvPr>
        </p:nvSpPr>
        <p:spPr/>
        <p:txBody>
          <a:bodyPr/>
          <a:lstStyle/>
          <a:p>
            <a:pPr>
              <a:defRPr/>
            </a:pPr>
            <a:r>
              <a:rPr lang="en-AU"/>
              <a:t>nkasabov@aut.ac.nz</a:t>
            </a:r>
          </a:p>
        </p:txBody>
      </p:sp>
      <p:pic>
        <p:nvPicPr>
          <p:cNvPr id="7" name="Image 89">
            <a:extLst>
              <a:ext uri="{FF2B5EF4-FFF2-40B4-BE49-F238E27FC236}">
                <a16:creationId xmlns:a16="http://schemas.microsoft.com/office/drawing/2014/main" id="{56E451C1-6F65-7A54-C25B-BE300B7495F3}"/>
              </a:ext>
            </a:extLst>
          </p:cNvPr>
          <p:cNvPicPr>
            <a:picLocks/>
          </p:cNvPicPr>
          <p:nvPr/>
        </p:nvPicPr>
        <p:blipFill>
          <a:blip r:embed="rId2" cstate="print"/>
          <a:stretch>
            <a:fillRect/>
          </a:stretch>
        </p:blipFill>
        <p:spPr>
          <a:xfrm>
            <a:off x="827584" y="3292354"/>
            <a:ext cx="3744416" cy="3128165"/>
          </a:xfrm>
          <a:prstGeom prst="rect">
            <a:avLst/>
          </a:prstGeom>
        </p:spPr>
      </p:pic>
      <p:pic>
        <p:nvPicPr>
          <p:cNvPr id="8" name="Image 49">
            <a:extLst>
              <a:ext uri="{FF2B5EF4-FFF2-40B4-BE49-F238E27FC236}">
                <a16:creationId xmlns:a16="http://schemas.microsoft.com/office/drawing/2014/main" id="{E4D8D882-9D80-2F36-A35A-8DFDDED6F64B}"/>
              </a:ext>
            </a:extLst>
          </p:cNvPr>
          <p:cNvPicPr>
            <a:picLocks/>
          </p:cNvPicPr>
          <p:nvPr/>
        </p:nvPicPr>
        <p:blipFill>
          <a:blip r:embed="rId3" cstate="print"/>
          <a:stretch>
            <a:fillRect/>
          </a:stretch>
        </p:blipFill>
        <p:spPr>
          <a:xfrm>
            <a:off x="827584" y="1480483"/>
            <a:ext cx="3096344" cy="1767603"/>
          </a:xfrm>
          <a:prstGeom prst="rect">
            <a:avLst/>
          </a:prstGeom>
        </p:spPr>
      </p:pic>
      <p:sp>
        <p:nvSpPr>
          <p:cNvPr id="11" name="Graphic 17">
            <a:extLst>
              <a:ext uri="{FF2B5EF4-FFF2-40B4-BE49-F238E27FC236}">
                <a16:creationId xmlns:a16="http://schemas.microsoft.com/office/drawing/2014/main" id="{6F5FE940-4F13-8189-1ED2-D5AC4048F253}"/>
              </a:ext>
            </a:extLst>
          </p:cNvPr>
          <p:cNvSpPr/>
          <p:nvPr/>
        </p:nvSpPr>
        <p:spPr>
          <a:xfrm>
            <a:off x="7428928" y="833619"/>
            <a:ext cx="1270" cy="117475"/>
          </a:xfrm>
          <a:custGeom>
            <a:avLst/>
            <a:gdLst/>
            <a:ahLst/>
            <a:cxnLst/>
            <a:rect l="l" t="t" r="r" b="b"/>
            <a:pathLst>
              <a:path h="117475">
                <a:moveTo>
                  <a:pt x="0" y="117043"/>
                </a:moveTo>
                <a:lnTo>
                  <a:pt x="0" y="0"/>
                </a:lnTo>
              </a:path>
            </a:pathLst>
          </a:custGeom>
          <a:ln w="6400">
            <a:solidFill>
              <a:srgbClr val="000000"/>
            </a:solidFill>
            <a:prstDash val="solid"/>
          </a:ln>
        </p:spPr>
        <p:txBody>
          <a:bodyPr wrap="square" lIns="0" tIns="0" rIns="0" bIns="0" rtlCol="0">
            <a:prstTxWarp prst="textNoShape">
              <a:avLst/>
            </a:prstTxWarp>
            <a:noAutofit/>
          </a:bodyPr>
          <a:lstStyle/>
          <a:p>
            <a:endParaRPr lang="en-NZ"/>
          </a:p>
        </p:txBody>
      </p:sp>
      <p:pic>
        <p:nvPicPr>
          <p:cNvPr id="3" name="Picture 2">
            <a:extLst>
              <a:ext uri="{FF2B5EF4-FFF2-40B4-BE49-F238E27FC236}">
                <a16:creationId xmlns:a16="http://schemas.microsoft.com/office/drawing/2014/main" id="{1A17D3E4-1BCB-6031-A21B-16D81B17A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628800"/>
            <a:ext cx="3888432" cy="4542998"/>
          </a:xfrm>
          <a:prstGeom prst="rect">
            <a:avLst/>
          </a:prstGeom>
        </p:spPr>
      </p:pic>
    </p:spTree>
    <p:extLst>
      <p:ext uri="{BB962C8B-B14F-4D97-AF65-F5344CB8AC3E}">
        <p14:creationId xmlns:p14="http://schemas.microsoft.com/office/powerpoint/2010/main" val="44184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C655-EDCA-4345-8BD6-D388E196F1C9}"/>
              </a:ext>
            </a:extLst>
          </p:cNvPr>
          <p:cNvSpPr>
            <a:spLocks noGrp="1"/>
          </p:cNvSpPr>
          <p:nvPr>
            <p:ph type="title"/>
          </p:nvPr>
        </p:nvSpPr>
        <p:spPr>
          <a:xfrm>
            <a:off x="648156" y="1556792"/>
            <a:ext cx="7772400" cy="1664790"/>
          </a:xfrm>
        </p:spPr>
        <p:txBody>
          <a:bodyPr/>
          <a:lstStyle/>
          <a:p>
            <a:pPr algn="l"/>
            <a:r>
              <a:rPr lang="en-NZ" sz="1200" dirty="0">
                <a:solidFill>
                  <a:schemeClr val="accent6"/>
                </a:solidFill>
              </a:rPr>
              <a:t>                                                                   Research Course 2 DLU 2024  </a:t>
            </a:r>
            <a:br>
              <a:rPr lang="en-NZ" sz="1200" dirty="0">
                <a:solidFill>
                  <a:schemeClr val="accent6"/>
                </a:solidFill>
              </a:rPr>
            </a:br>
            <a:br>
              <a:rPr lang="en-NZ" sz="2400" dirty="0">
                <a:solidFill>
                  <a:srgbClr val="C00000"/>
                </a:solidFill>
              </a:rPr>
            </a:br>
            <a:r>
              <a:rPr lang="en-NZ" sz="2400" dirty="0">
                <a:solidFill>
                  <a:srgbClr val="C00000"/>
                </a:solidFill>
              </a:rPr>
              <a:t>  Multimodal Data Science and Engineering (MDSE)</a:t>
            </a:r>
            <a:br>
              <a:rPr lang="en-NZ" sz="2000" b="1" dirty="0">
                <a:solidFill>
                  <a:srgbClr val="C00000"/>
                </a:solidFill>
              </a:rPr>
            </a:br>
            <a:br>
              <a:rPr lang="en-NZ" sz="2000" b="1" dirty="0">
                <a:solidFill>
                  <a:srgbClr val="C00000"/>
                </a:solidFill>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Course by research papers.</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Every topic will include:</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1. Topic/task/problem specification</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2. Previously published methods for solving the problem</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3. Description of the new method and the publication where it is published </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4. </a:t>
            </a:r>
            <a:r>
              <a:rPr lang="en-NZ" sz="1800" kern="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Software implementation</a:t>
            </a: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 experimental results and discoveries</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5. Applications </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6. Future work to be done for this problem and questions for individual work </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en-NZ" sz="18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en-NZ" sz="2000" b="1" dirty="0">
              <a:solidFill>
                <a:schemeClr val="accent2"/>
              </a:solidFill>
            </a:endParaRPr>
          </a:p>
        </p:txBody>
      </p:sp>
      <p:sp>
        <p:nvSpPr>
          <p:cNvPr id="3" name="Content Placeholder 2">
            <a:extLst>
              <a:ext uri="{FF2B5EF4-FFF2-40B4-BE49-F238E27FC236}">
                <a16:creationId xmlns:a16="http://schemas.microsoft.com/office/drawing/2014/main" id="{65646534-2936-4118-BB26-7DB3547D7314}"/>
              </a:ext>
            </a:extLst>
          </p:cNvPr>
          <p:cNvSpPr>
            <a:spLocks noGrp="1"/>
          </p:cNvSpPr>
          <p:nvPr>
            <p:ph idx="1"/>
          </p:nvPr>
        </p:nvSpPr>
        <p:spPr>
          <a:xfrm>
            <a:off x="323528" y="2237743"/>
            <a:ext cx="8816379" cy="864096"/>
          </a:xfrm>
        </p:spPr>
        <p:txBody>
          <a:bodyPr/>
          <a:lstStyle/>
          <a:p>
            <a:pPr marL="0" indent="0" algn="l">
              <a:buNone/>
            </a:pPr>
            <a:endParaRPr lang="en-NZ" sz="1400" dirty="0">
              <a:solidFill>
                <a:srgbClr val="000000"/>
              </a:solidFill>
            </a:endParaRPr>
          </a:p>
          <a:p>
            <a:pPr>
              <a:buAutoNum type="arabicPeriod" startAt="7"/>
            </a:pPr>
            <a:endParaRPr lang="en-NZ" sz="1400" b="0" i="0" u="none" strike="noStrike" baseline="0" dirty="0">
              <a:solidFill>
                <a:srgbClr val="000000"/>
              </a:solidFill>
            </a:endParaRPr>
          </a:p>
          <a:p>
            <a:pPr>
              <a:buAutoNum type="arabicPeriod" startAt="3"/>
            </a:pPr>
            <a:endParaRPr lang="en-NZ" sz="1400" dirty="0">
              <a:solidFill>
                <a:srgbClr val="000000"/>
              </a:solidFill>
            </a:endParaRPr>
          </a:p>
          <a:p>
            <a:pPr marL="0" lvl="0" indent="0">
              <a:buNone/>
              <a:tabLst>
                <a:tab pos="457200" algn="l"/>
              </a:tabLst>
            </a:pPr>
            <a:endParaRPr lang="en-NZ" dirty="0"/>
          </a:p>
        </p:txBody>
      </p:sp>
      <p:sp>
        <p:nvSpPr>
          <p:cNvPr id="4" name="Footer Placeholder 3">
            <a:extLst>
              <a:ext uri="{FF2B5EF4-FFF2-40B4-BE49-F238E27FC236}">
                <a16:creationId xmlns:a16="http://schemas.microsoft.com/office/drawing/2014/main" id="{F001AFE1-E488-4CBF-91FF-13A55CCBD12D}"/>
              </a:ext>
            </a:extLst>
          </p:cNvPr>
          <p:cNvSpPr>
            <a:spLocks noGrp="1"/>
          </p:cNvSpPr>
          <p:nvPr>
            <p:ph type="ftr" sz="quarter" idx="11"/>
          </p:nvPr>
        </p:nvSpPr>
        <p:spPr>
          <a:xfrm>
            <a:off x="611560" y="6524625"/>
            <a:ext cx="6552728" cy="333375"/>
          </a:xfrm>
        </p:spPr>
        <p:txBody>
          <a:bodyPr/>
          <a:lstStyle/>
          <a:p>
            <a:pPr>
              <a:defRPr/>
            </a:pPr>
            <a:r>
              <a:rPr lang="en-AU" dirty="0">
                <a:hlinkClick r:id="rId2"/>
              </a:rPr>
              <a:t>nkasabov@aut.ac.nz</a:t>
            </a:r>
            <a:r>
              <a:rPr lang="en-AU" dirty="0"/>
              <a:t>           </a:t>
            </a:r>
            <a:r>
              <a:rPr lang="en-GB" sz="1400" u="sng" dirty="0">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https://www.knowledgeengineering.ai</a:t>
            </a:r>
            <a:r>
              <a:rPr lang="en-GB" sz="1400" u="sng" dirty="0">
                <a:latin typeface="+mn-lt"/>
                <a:ea typeface="Times New Roman" panose="02020603050405020304" pitchFamily="18" charset="0"/>
              </a:rPr>
              <a:t>/china</a:t>
            </a:r>
            <a:endParaRPr lang="en-AU" dirty="0"/>
          </a:p>
        </p:txBody>
      </p:sp>
      <p:sp>
        <p:nvSpPr>
          <p:cNvPr id="7" name="TextBox 6">
            <a:extLst>
              <a:ext uri="{FF2B5EF4-FFF2-40B4-BE49-F238E27FC236}">
                <a16:creationId xmlns:a16="http://schemas.microsoft.com/office/drawing/2014/main" id="{175EF505-21BE-3C1C-529B-2B519687C58C}"/>
              </a:ext>
            </a:extLst>
          </p:cNvPr>
          <p:cNvSpPr txBox="1"/>
          <p:nvPr/>
        </p:nvSpPr>
        <p:spPr>
          <a:xfrm>
            <a:off x="648156" y="4190217"/>
            <a:ext cx="8856983" cy="1015663"/>
          </a:xfrm>
          <a:prstGeom prst="rect">
            <a:avLst/>
          </a:prstGeom>
          <a:noFill/>
        </p:spPr>
        <p:txBody>
          <a:bodyPr wrap="square">
            <a:spAutoFit/>
          </a:bodyPr>
          <a:lstStyle/>
          <a:p>
            <a:endParaRPr lang="en-GB" sz="1200" u="sng" dirty="0">
              <a:solidFill>
                <a:schemeClr val="accent2"/>
              </a:solidFill>
              <a:latin typeface="+mn-lt"/>
              <a:ea typeface="Times New Roman" panose="02020603050405020304" pitchFamily="18" charset="0"/>
            </a:endParaRPr>
          </a:p>
          <a:p>
            <a:r>
              <a:rPr lang="en-GB" sz="1200" u="sng" dirty="0">
                <a:solidFill>
                  <a:schemeClr val="accent2"/>
                </a:solidFill>
                <a:latin typeface="+mn-lt"/>
                <a:ea typeface="Times New Roman" panose="02020603050405020304" pitchFamily="18" charset="0"/>
              </a:rPr>
              <a:t>Additional materials: - relevant papers; </a:t>
            </a:r>
          </a:p>
          <a:p>
            <a:r>
              <a:rPr lang="en-GB" sz="1200" u="sng" dirty="0">
                <a:solidFill>
                  <a:srgbClr val="FF0000"/>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  https://www.knowledgeengineering.ai/china</a:t>
            </a:r>
            <a:endParaRPr lang="en-GB" sz="1200" u="sng" dirty="0">
              <a:solidFill>
                <a:srgbClr val="FF0000"/>
              </a:solidFill>
              <a:latin typeface="+mn-lt"/>
              <a:ea typeface="Times New Roman" panose="02020603050405020304" pitchFamily="18" charset="0"/>
            </a:endParaRPr>
          </a:p>
          <a:p>
            <a:endParaRPr lang="en-GB" sz="1200" u="sng" dirty="0">
              <a:solidFill>
                <a:srgbClr val="FF0000"/>
              </a:solidFill>
              <a:latin typeface="+mn-lt"/>
              <a:ea typeface="Times New Roman" panose="02020603050405020304" pitchFamily="18" charset="0"/>
            </a:endParaRPr>
          </a:p>
          <a:p>
            <a:r>
              <a:rPr lang="en-NZ" sz="1200" u="sng" dirty="0">
                <a:solidFill>
                  <a:schemeClr val="accent2"/>
                </a:solidFill>
                <a:effectLst>
                  <a:outerShdw blurRad="38100" dist="38100" dir="2700000" algn="tl">
                    <a:srgbClr val="000000">
                      <a:alpha val="43137"/>
                    </a:srgbClr>
                  </a:outerShdw>
                </a:effectLst>
                <a:latin typeface="+mn-lt"/>
              </a:rPr>
              <a:t>ZOOM link for all lectures</a:t>
            </a:r>
            <a:r>
              <a:rPr lang="en-NZ" sz="1200" dirty="0">
                <a:solidFill>
                  <a:schemeClr val="accent2"/>
                </a:solidFill>
                <a:effectLst>
                  <a:outerShdw blurRad="38100" dist="38100" dir="2700000" algn="tl">
                    <a:srgbClr val="000000">
                      <a:alpha val="43137"/>
                    </a:srgbClr>
                  </a:outerShdw>
                </a:effectLst>
                <a:latin typeface="+mn-lt"/>
              </a:rPr>
              <a:t>: https://us05web.zoom.us/j/4658730662?pwd=eFN0eHRCN3o4K0FaZ0lqQmN1UUgydz09</a:t>
            </a:r>
          </a:p>
        </p:txBody>
      </p:sp>
      <p:pic>
        <p:nvPicPr>
          <p:cNvPr id="6" name="Picture 2">
            <a:extLst>
              <a:ext uri="{FF2B5EF4-FFF2-40B4-BE49-F238E27FC236}">
                <a16:creationId xmlns:a16="http://schemas.microsoft.com/office/drawing/2014/main" id="{9479188A-BDD4-E166-E83E-3A61EA230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5636759"/>
            <a:ext cx="1111523" cy="12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9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3AB8-6019-89AE-A178-6C0F5B66FBBE}"/>
              </a:ext>
            </a:extLst>
          </p:cNvPr>
          <p:cNvSpPr>
            <a:spLocks noGrp="1"/>
          </p:cNvSpPr>
          <p:nvPr>
            <p:ph type="title"/>
          </p:nvPr>
        </p:nvSpPr>
        <p:spPr>
          <a:xfrm>
            <a:off x="251520" y="116632"/>
            <a:ext cx="8496944" cy="433611"/>
          </a:xfrm>
        </p:spPr>
        <p:txBody>
          <a:bodyPr/>
          <a:lstStyle/>
          <a:p>
            <a:br>
              <a:rPr lang="en-NZ" sz="2800" dirty="0">
                <a:solidFill>
                  <a:schemeClr val="accent6"/>
                </a:solidFill>
              </a:rPr>
            </a:br>
            <a:r>
              <a:rPr lang="en-NZ" sz="2000" dirty="0">
                <a:solidFill>
                  <a:srgbClr val="C00000"/>
                </a:solidFill>
              </a:rPr>
              <a:t>What is MDSE and why we need it? </a:t>
            </a:r>
          </a:p>
        </p:txBody>
      </p:sp>
      <p:sp>
        <p:nvSpPr>
          <p:cNvPr id="3" name="Content Placeholder 2">
            <a:extLst>
              <a:ext uri="{FF2B5EF4-FFF2-40B4-BE49-F238E27FC236}">
                <a16:creationId xmlns:a16="http://schemas.microsoft.com/office/drawing/2014/main" id="{84F64064-8088-2A93-D50E-341B2A3FF8CE}"/>
              </a:ext>
            </a:extLst>
          </p:cNvPr>
          <p:cNvSpPr>
            <a:spLocks noGrp="1"/>
          </p:cNvSpPr>
          <p:nvPr>
            <p:ph idx="1"/>
          </p:nvPr>
        </p:nvSpPr>
        <p:spPr>
          <a:xfrm>
            <a:off x="323528" y="1052736"/>
            <a:ext cx="8424936" cy="5043264"/>
          </a:xfrm>
        </p:spPr>
        <p:txBody>
          <a:bodyPr/>
          <a:lstStyle/>
          <a:p>
            <a:pPr marL="0" indent="0">
              <a:buNone/>
            </a:pPr>
            <a:r>
              <a:rPr lang="en-NZ" sz="1600" dirty="0">
                <a:solidFill>
                  <a:schemeClr val="accent6"/>
                </a:solidFill>
              </a:rPr>
              <a:t>Definition:</a:t>
            </a:r>
            <a:r>
              <a:rPr lang="en-NZ" sz="1600" dirty="0"/>
              <a:t> MDSE is a new discipline in science and engineering that develops new methods and their engineering implementations for integrated processing of multiple modalities (e.g. different types) of data into one system, including </a:t>
            </a:r>
            <a:r>
              <a:rPr lang="en-NZ" sz="1600" i="1" dirty="0">
                <a:solidFill>
                  <a:schemeClr val="accent6"/>
                </a:solidFill>
              </a:rPr>
              <a:t>different time and space scales</a:t>
            </a:r>
            <a:r>
              <a:rPr lang="en-NZ" sz="1600" dirty="0"/>
              <a:t>, for a better performance when compared with systems that deal with single modalities. </a:t>
            </a:r>
          </a:p>
          <a:p>
            <a:pPr marL="0" indent="0">
              <a:buNone/>
            </a:pPr>
            <a:endParaRPr lang="en-NZ" sz="1600" dirty="0"/>
          </a:p>
          <a:p>
            <a:pPr marL="0" indent="0">
              <a:buNone/>
            </a:pPr>
            <a:r>
              <a:rPr lang="en-NZ" sz="1600" dirty="0">
                <a:solidFill>
                  <a:schemeClr val="accent6"/>
                </a:solidFill>
              </a:rPr>
              <a:t>Advantages:</a:t>
            </a:r>
          </a:p>
          <a:p>
            <a:r>
              <a:rPr lang="en-NZ" sz="1600" dirty="0"/>
              <a:t>MDSE offers a </a:t>
            </a:r>
            <a:r>
              <a:rPr lang="en-NZ" sz="1600" i="1" dirty="0"/>
              <a:t>wholistic approach </a:t>
            </a:r>
            <a:r>
              <a:rPr lang="en-NZ" sz="1600" dirty="0"/>
              <a:t>to a better problem solving, considering multiple related factors. </a:t>
            </a:r>
          </a:p>
          <a:p>
            <a:r>
              <a:rPr lang="en-NZ" sz="1600" dirty="0"/>
              <a:t>MDSE can extract novel associations between different modalities of data for new knowledge discovery. </a:t>
            </a:r>
          </a:p>
          <a:p>
            <a:r>
              <a:rPr lang="en-NZ" sz="1600" dirty="0"/>
              <a:t>MDSE can offer a better prediction of future events. </a:t>
            </a:r>
          </a:p>
          <a:p>
            <a:endParaRPr lang="en-NZ" sz="1600" dirty="0"/>
          </a:p>
          <a:p>
            <a:pPr marL="0" indent="0">
              <a:buNone/>
            </a:pPr>
            <a:r>
              <a:rPr lang="en-NZ" sz="1600" dirty="0">
                <a:solidFill>
                  <a:schemeClr val="accent6"/>
                </a:solidFill>
              </a:rPr>
              <a:t>Examples:</a:t>
            </a:r>
          </a:p>
          <a:p>
            <a:r>
              <a:rPr lang="en-NZ" sz="1600" dirty="0"/>
              <a:t>Integrating multiple medical factors in health predictive modelling</a:t>
            </a:r>
          </a:p>
          <a:p>
            <a:r>
              <a:rPr lang="en-NZ" sz="1600" dirty="0"/>
              <a:t>Integrating multiple sensory information for environment prediction </a:t>
            </a:r>
          </a:p>
          <a:p>
            <a:r>
              <a:rPr lang="en-NZ" sz="1600" dirty="0"/>
              <a:t>Integrating audio and visual information</a:t>
            </a:r>
          </a:p>
          <a:p>
            <a:r>
              <a:rPr lang="en-NZ" sz="1600" dirty="0"/>
              <a:t>Integrating multiple factors for financial and economic prediction </a:t>
            </a:r>
          </a:p>
        </p:txBody>
      </p:sp>
      <p:sp>
        <p:nvSpPr>
          <p:cNvPr id="4" name="Footer Placeholder 3">
            <a:extLst>
              <a:ext uri="{FF2B5EF4-FFF2-40B4-BE49-F238E27FC236}">
                <a16:creationId xmlns:a16="http://schemas.microsoft.com/office/drawing/2014/main" id="{19064898-2157-2D72-48F2-224BB85CC0D9}"/>
              </a:ext>
            </a:extLst>
          </p:cNvPr>
          <p:cNvSpPr>
            <a:spLocks noGrp="1"/>
          </p:cNvSpPr>
          <p:nvPr>
            <p:ph type="ftr" sz="quarter" idx="11"/>
          </p:nvPr>
        </p:nvSpPr>
        <p:spPr/>
        <p:txBody>
          <a:bodyPr/>
          <a:lstStyle/>
          <a:p>
            <a:pPr>
              <a:defRPr/>
            </a:pPr>
            <a:r>
              <a:rPr lang="en-AU"/>
              <a:t>nkasabov@aut.ac.nz</a:t>
            </a:r>
          </a:p>
        </p:txBody>
      </p:sp>
      <p:pic>
        <p:nvPicPr>
          <p:cNvPr id="5" name="Picture 2">
            <a:extLst>
              <a:ext uri="{FF2B5EF4-FFF2-40B4-BE49-F238E27FC236}">
                <a16:creationId xmlns:a16="http://schemas.microsoft.com/office/drawing/2014/main" id="{4DC5B4E6-9CDB-90B7-9E65-71499B5F7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636759"/>
            <a:ext cx="1111523" cy="122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9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2426-C315-8134-E940-8E75C3E890E0}"/>
              </a:ext>
            </a:extLst>
          </p:cNvPr>
          <p:cNvSpPr>
            <a:spLocks noGrp="1"/>
          </p:cNvSpPr>
          <p:nvPr>
            <p:ph type="title"/>
          </p:nvPr>
        </p:nvSpPr>
        <p:spPr>
          <a:xfrm>
            <a:off x="620713" y="109451"/>
            <a:ext cx="7772400" cy="443136"/>
          </a:xfrm>
        </p:spPr>
        <p:txBody>
          <a:bodyPr/>
          <a:lstStyle/>
          <a:p>
            <a:r>
              <a:rPr lang="en-NZ" sz="1800" dirty="0">
                <a:solidFill>
                  <a:srgbClr val="C00000"/>
                </a:solidFill>
              </a:rPr>
              <a:t>MDSE</a:t>
            </a:r>
            <a:br>
              <a:rPr lang="en-NZ" sz="1800" dirty="0">
                <a:solidFill>
                  <a:srgbClr val="C00000"/>
                </a:solidFill>
              </a:rPr>
            </a:br>
            <a:br>
              <a:rPr lang="en-NZ" sz="1800" dirty="0">
                <a:solidFill>
                  <a:srgbClr val="C00000"/>
                </a:solidFill>
              </a:rPr>
            </a:br>
            <a:br>
              <a:rPr lang="en-NZ" sz="1800" dirty="0">
                <a:solidFill>
                  <a:srgbClr val="C00000"/>
                </a:solidFill>
              </a:rPr>
            </a:br>
            <a:br>
              <a:rPr lang="en-NZ" sz="1800" dirty="0">
                <a:solidFill>
                  <a:srgbClr val="C00000"/>
                </a:solidFill>
              </a:rPr>
            </a:br>
            <a:br>
              <a:rPr lang="en-NZ" sz="1800" dirty="0">
                <a:solidFill>
                  <a:srgbClr val="C00000"/>
                </a:solidFill>
              </a:rPr>
            </a:br>
            <a:br>
              <a:rPr lang="en-NZ" sz="1800" dirty="0">
                <a:solidFill>
                  <a:srgbClr val="C00000"/>
                </a:solidFill>
              </a:rPr>
            </a:br>
            <a:br>
              <a:rPr lang="en-NZ" sz="1800" dirty="0">
                <a:solidFill>
                  <a:srgbClr val="C00000"/>
                </a:solidFill>
              </a:rPr>
            </a:br>
            <a:br>
              <a:rPr lang="en-NZ" sz="1800" dirty="0">
                <a:solidFill>
                  <a:srgbClr val="C00000"/>
                </a:solidFill>
              </a:rPr>
            </a:br>
            <a:endParaRPr lang="en-NZ" sz="1800" dirty="0">
              <a:solidFill>
                <a:srgbClr val="C00000"/>
              </a:solidFill>
            </a:endParaRPr>
          </a:p>
        </p:txBody>
      </p:sp>
      <p:sp>
        <p:nvSpPr>
          <p:cNvPr id="3" name="Content Placeholder 2">
            <a:extLst>
              <a:ext uri="{FF2B5EF4-FFF2-40B4-BE49-F238E27FC236}">
                <a16:creationId xmlns:a16="http://schemas.microsoft.com/office/drawing/2014/main" id="{DDAF67C5-ABFA-E5BF-C524-4B0B54AD429C}"/>
              </a:ext>
            </a:extLst>
          </p:cNvPr>
          <p:cNvSpPr>
            <a:spLocks noGrp="1"/>
          </p:cNvSpPr>
          <p:nvPr>
            <p:ph idx="1"/>
          </p:nvPr>
        </p:nvSpPr>
        <p:spPr>
          <a:xfrm>
            <a:off x="323528" y="188640"/>
            <a:ext cx="8712968" cy="5331296"/>
          </a:xfrm>
        </p:spPr>
        <p:txBody>
          <a:bodyPr/>
          <a:lstStyle/>
          <a:p>
            <a:pPr marL="0" indent="0">
              <a:buNone/>
            </a:pPr>
            <a:r>
              <a:rPr lang="en-NZ" sz="1200" b="1" dirty="0">
                <a:solidFill>
                  <a:srgbClr val="C00000"/>
                </a:solidFill>
              </a:rPr>
              <a:t>Full List of Topics/Lectures:</a:t>
            </a:r>
          </a:p>
          <a:p>
            <a:pPr marL="0" indent="0">
              <a:buNone/>
            </a:pPr>
            <a:r>
              <a:rPr lang="en-NZ" sz="1200" dirty="0"/>
              <a:t>1.</a:t>
            </a:r>
            <a:r>
              <a:rPr lang="en-NZ" sz="1200" dirty="0">
                <a:solidFill>
                  <a:schemeClr val="accent6"/>
                </a:solidFill>
              </a:rPr>
              <a:t>Introduction to the course: What is MDSE and why we need it? </a:t>
            </a:r>
          </a:p>
          <a:p>
            <a:pPr marL="0" indent="0">
              <a:buNone/>
            </a:pPr>
            <a:r>
              <a:rPr lang="en-NZ" sz="1200" dirty="0">
                <a:solidFill>
                  <a:schemeClr val="accent6"/>
                </a:solidFill>
              </a:rPr>
              <a:t>2. Methods for MDSE:</a:t>
            </a:r>
          </a:p>
          <a:p>
            <a:pPr>
              <a:buFontTx/>
              <a:buChar char="-"/>
            </a:pPr>
            <a:r>
              <a:rPr lang="en-NZ" sz="900" i="1" dirty="0"/>
              <a:t>paper: </a:t>
            </a:r>
            <a:r>
              <a:rPr lang="en-GB" sz="900" i="1" dirty="0" err="1">
                <a:effectLst/>
                <a:ea typeface="Times New Roman" panose="02020603050405020304" pitchFamily="18" charset="0"/>
                <a:cs typeface="Times New Roman" panose="02020603050405020304" pitchFamily="18" charset="0"/>
              </a:rPr>
              <a:t>S.Budhraja</a:t>
            </a:r>
            <a:r>
              <a:rPr lang="en-GB" sz="900" i="1" dirty="0">
                <a:effectLst/>
                <a:ea typeface="Times New Roman" panose="02020603050405020304" pitchFamily="18" charset="0"/>
                <a:cs typeface="Times New Roman" panose="02020603050405020304" pitchFamily="18" charset="0"/>
              </a:rPr>
              <a:t>, </a:t>
            </a:r>
            <a:r>
              <a:rPr lang="en-GB" sz="900" i="1" dirty="0" err="1">
                <a:effectLst/>
                <a:ea typeface="Times New Roman" panose="02020603050405020304" pitchFamily="18" charset="0"/>
                <a:cs typeface="Times New Roman" panose="02020603050405020304" pitchFamily="18" charset="0"/>
              </a:rPr>
              <a:t>B.Singh</a:t>
            </a:r>
            <a:r>
              <a:rPr lang="en-GB" sz="900" i="1" dirty="0">
                <a:effectLst/>
                <a:ea typeface="Times New Roman" panose="02020603050405020304" pitchFamily="18" charset="0"/>
                <a:cs typeface="Times New Roman" panose="02020603050405020304" pitchFamily="18" charset="0"/>
              </a:rPr>
              <a:t>, </a:t>
            </a:r>
            <a:r>
              <a:rPr lang="en-GB" sz="900" i="1" dirty="0" err="1">
                <a:effectLst/>
                <a:ea typeface="Times New Roman" panose="02020603050405020304" pitchFamily="18" charset="0"/>
                <a:cs typeface="Times New Roman" panose="02020603050405020304" pitchFamily="18" charset="0"/>
              </a:rPr>
              <a:t>S.Tan</a:t>
            </a:r>
            <a:r>
              <a:rPr lang="en-GB" sz="900" i="1" dirty="0">
                <a:effectLst/>
                <a:ea typeface="Times New Roman" panose="02020603050405020304" pitchFamily="18" charset="0"/>
                <a:cs typeface="Times New Roman" panose="02020603050405020304" pitchFamily="18" charset="0"/>
              </a:rPr>
              <a:t>, </a:t>
            </a:r>
            <a:r>
              <a:rPr lang="en-GB" sz="900" i="1" dirty="0" err="1">
                <a:effectLst/>
                <a:ea typeface="Times New Roman" panose="02020603050405020304" pitchFamily="18" charset="0"/>
                <a:cs typeface="Times New Roman" panose="02020603050405020304" pitchFamily="18" charset="0"/>
              </a:rPr>
              <a:t>M.Dobrojeh</a:t>
            </a:r>
            <a:r>
              <a:rPr lang="en-GB" sz="900" i="1" dirty="0">
                <a:effectLst/>
                <a:ea typeface="Times New Roman" panose="02020603050405020304" pitchFamily="18" charset="0"/>
                <a:cs typeface="Times New Roman" panose="02020603050405020304" pitchFamily="18" charset="0"/>
              </a:rPr>
              <a:t>, </a:t>
            </a:r>
            <a:r>
              <a:rPr lang="en-GB" sz="900" i="1" dirty="0" err="1">
                <a:effectLst/>
                <a:ea typeface="Times New Roman" panose="02020603050405020304" pitchFamily="18" charset="0"/>
                <a:cs typeface="Times New Roman" panose="02020603050405020304" pitchFamily="18" charset="0"/>
              </a:rPr>
              <a:t>Z.Doborjeh</a:t>
            </a:r>
            <a:r>
              <a:rPr lang="en-GB" sz="900" i="1" dirty="0">
                <a:effectLst/>
                <a:ea typeface="Times New Roman" panose="02020603050405020304" pitchFamily="18" charset="0"/>
                <a:cs typeface="Times New Roman" panose="02020603050405020304" pitchFamily="18" charset="0"/>
              </a:rPr>
              <a:t>, </a:t>
            </a:r>
            <a:r>
              <a:rPr lang="en-GB" sz="900" i="1" dirty="0" err="1">
                <a:effectLst/>
                <a:ea typeface="Times New Roman" panose="02020603050405020304" pitchFamily="18" charset="0"/>
                <a:cs typeface="Times New Roman" panose="02020603050405020304" pitchFamily="18" charset="0"/>
              </a:rPr>
              <a:t>W.Goh</a:t>
            </a:r>
            <a:r>
              <a:rPr lang="en-GB" sz="900" i="1" dirty="0">
                <a:effectLst/>
                <a:ea typeface="Times New Roman" panose="02020603050405020304" pitchFamily="18" charset="0"/>
                <a:cs typeface="Times New Roman" panose="02020603050405020304" pitchFamily="18" charset="0"/>
              </a:rPr>
              <a:t>, </a:t>
            </a:r>
            <a:r>
              <a:rPr lang="en-GB" sz="900" i="1" dirty="0" err="1">
                <a:effectLst/>
                <a:ea typeface="Times New Roman" panose="02020603050405020304" pitchFamily="18" charset="0"/>
                <a:cs typeface="Times New Roman" panose="02020603050405020304" pitchFamily="18" charset="0"/>
              </a:rPr>
              <a:t>E.Lai</a:t>
            </a:r>
            <a:r>
              <a:rPr lang="en-GB" sz="900" i="1" dirty="0">
                <a:effectLst/>
                <a:ea typeface="Times New Roman" panose="02020603050405020304" pitchFamily="18" charset="0"/>
                <a:cs typeface="Times New Roman" panose="02020603050405020304" pitchFamily="18" charset="0"/>
              </a:rPr>
              <a:t> and </a:t>
            </a:r>
            <a:r>
              <a:rPr lang="en-GB" sz="900" i="1" dirty="0" err="1">
                <a:effectLst/>
                <a:ea typeface="Times New Roman" panose="02020603050405020304" pitchFamily="18" charset="0"/>
                <a:cs typeface="Times New Roman" panose="02020603050405020304" pitchFamily="18" charset="0"/>
              </a:rPr>
              <a:t>N.Kasabov</a:t>
            </a:r>
            <a:r>
              <a:rPr lang="en-GB" sz="900" i="1" dirty="0">
                <a:effectLst/>
                <a:ea typeface="Times New Roman" panose="02020603050405020304" pitchFamily="18" charset="0"/>
                <a:cs typeface="Times New Roman" panose="02020603050405020304" pitchFamily="18" charset="0"/>
              </a:rPr>
              <a:t>, Mosaic LSM: A Liquid State Machine Approach for Multimodal Longitudinal Data Analysis, Proc. International Joint Conference on Neural Networks (IJCNN), Gold Coast, Australia, 2023, pp. 1-8, </a:t>
            </a:r>
            <a:r>
              <a:rPr lang="en-GB" sz="900" i="1" dirty="0" err="1">
                <a:effectLst/>
                <a:ea typeface="Times New Roman" panose="02020603050405020304" pitchFamily="18" charset="0"/>
                <a:cs typeface="Times New Roman" panose="02020603050405020304" pitchFamily="18" charset="0"/>
              </a:rPr>
              <a:t>doi</a:t>
            </a:r>
            <a:r>
              <a:rPr lang="en-GB" sz="900" i="1" dirty="0">
                <a:effectLst/>
                <a:ea typeface="Times New Roman" panose="02020603050405020304" pitchFamily="18" charset="0"/>
                <a:cs typeface="Times New Roman" panose="02020603050405020304" pitchFamily="18" charset="0"/>
              </a:rPr>
              <a:t>: https://doi.org/10.1109/IJCNN54540.2023.10191256; </a:t>
            </a:r>
            <a:r>
              <a:rPr lang="en-GB" sz="900" i="1" u="sng" dirty="0">
                <a:solidFill>
                  <a:srgbClr val="0000FF"/>
                </a:solidFill>
                <a:effectLst/>
                <a:ea typeface="Times New Roman" panose="02020603050405020304" pitchFamily="18" charset="0"/>
                <a:cs typeface="Times New Roman" panose="02020603050405020304" pitchFamily="18" charset="0"/>
                <a:hlinkClick r:id="rId2"/>
              </a:rPr>
              <a:t>https://ieeexplore.ieee.org/document/10191256</a:t>
            </a:r>
            <a:r>
              <a:rPr lang="en-GB" sz="900" i="1" dirty="0">
                <a:effectLst/>
                <a:ea typeface="Times New Roman" panose="02020603050405020304" pitchFamily="18" charset="0"/>
                <a:cs typeface="Times New Roman" panose="02020603050405020304" pitchFamily="18" charset="0"/>
              </a:rPr>
              <a:t>.</a:t>
            </a:r>
            <a:r>
              <a:rPr lang="en-GB" sz="900" i="1" dirty="0">
                <a:solidFill>
                  <a:srgbClr val="000000"/>
                </a:solidFill>
                <a:effectLst/>
                <a:ea typeface="Times New Roman" panose="02020603050405020304" pitchFamily="18" charset="0"/>
                <a:cs typeface="Times New Roman" panose="02020603050405020304" pitchFamily="18" charset="0"/>
              </a:rPr>
              <a:t> IEEE, 2023, ISBN:978-166548867-9</a:t>
            </a:r>
            <a:endParaRPr lang="en-NZ" sz="900" i="1" dirty="0"/>
          </a:p>
          <a:p>
            <a:pPr>
              <a:buFontTx/>
              <a:buChar char="-"/>
            </a:pPr>
            <a:r>
              <a:rPr lang="en-NZ" sz="900" i="1" dirty="0"/>
              <a:t>Software </a:t>
            </a:r>
            <a:r>
              <a:rPr lang="en-NZ" sz="900" i="1" dirty="0" err="1"/>
              <a:t>NeuGems</a:t>
            </a:r>
            <a:r>
              <a:rPr lang="en-NZ" sz="900" i="1" dirty="0"/>
              <a:t>: </a:t>
            </a:r>
            <a:r>
              <a:rPr lang="en-NZ" sz="900" i="1" dirty="0">
                <a:hlinkClick r:id="rId3"/>
              </a:rPr>
              <a:t>https://kedri.aut.ac.nz/news-and-events/introducing-neurogems</a:t>
            </a:r>
            <a:endParaRPr lang="en-NZ" sz="900" i="1" dirty="0"/>
          </a:p>
          <a:p>
            <a:pPr marL="0" indent="0">
              <a:buNone/>
            </a:pPr>
            <a:r>
              <a:rPr lang="en-NZ" sz="1200" dirty="0">
                <a:solidFill>
                  <a:srgbClr val="3366FF"/>
                </a:solidFill>
              </a:rPr>
              <a:t>3</a:t>
            </a:r>
            <a:r>
              <a:rPr lang="en-NZ" sz="1200" dirty="0">
                <a:solidFill>
                  <a:schemeClr val="accent6"/>
                </a:solidFill>
              </a:rPr>
              <a:t>. MDSE for biomedical engineering</a:t>
            </a:r>
          </a:p>
          <a:p>
            <a:pPr>
              <a:buFontTx/>
              <a:buChar char="-"/>
            </a:pPr>
            <a:r>
              <a:rPr lang="en-GB" sz="900" i="1" dirty="0">
                <a:solidFill>
                  <a:srgbClr val="000000"/>
                </a:solidFill>
                <a:effectLst/>
                <a:ea typeface="Calibri" panose="020F0502020204030204" pitchFamily="34" charset="0"/>
                <a:cs typeface="Times-Bold"/>
              </a:rPr>
              <a:t>Paper 1: M. Doborjeh, N. Kasabov, Z. Doborjeh, R. Enayatollahi, E. Tu, A. H. Gandomi, Personalised modelling with spiking neural networks integrating </a:t>
            </a:r>
            <a:r>
              <a:rPr lang="en-GB" sz="900" i="1" dirty="0">
                <a:solidFill>
                  <a:schemeClr val="accent6"/>
                </a:solidFill>
                <a:effectLst/>
                <a:ea typeface="Calibri" panose="020F0502020204030204" pitchFamily="34" charset="0"/>
                <a:cs typeface="Times-Bold"/>
              </a:rPr>
              <a:t>temporal and static information</a:t>
            </a:r>
            <a:r>
              <a:rPr lang="en-GB" sz="900" i="1" dirty="0">
                <a:solidFill>
                  <a:srgbClr val="000000"/>
                </a:solidFill>
                <a:effectLst/>
                <a:ea typeface="Calibri" panose="020F0502020204030204" pitchFamily="34" charset="0"/>
                <a:cs typeface="Times-Bold"/>
              </a:rPr>
              <a:t>, Neural Networks, 119 (2019),162-177. </a:t>
            </a:r>
          </a:p>
          <a:p>
            <a:pPr>
              <a:buFontTx/>
              <a:buChar char="-"/>
            </a:pPr>
            <a:r>
              <a:rPr lang="en-GB" sz="900" i="1" dirty="0">
                <a:solidFill>
                  <a:srgbClr val="000000"/>
                </a:solidFill>
                <a:ea typeface="Calibri" panose="020F0502020204030204" pitchFamily="34" charset="0"/>
                <a:cs typeface="Times-Bold"/>
              </a:rPr>
              <a:t>Paper 2: </a:t>
            </a:r>
            <a:r>
              <a:rPr lang="en-GB" sz="900" i="1" dirty="0"/>
              <a:t>Sengupta, N., McNabb, C. B., Kasabov, N., &amp; Russell, B. R. (2018). Integrating </a:t>
            </a:r>
            <a:r>
              <a:rPr lang="en-GB" sz="900" i="1" dirty="0">
                <a:solidFill>
                  <a:schemeClr val="accent6"/>
                </a:solidFill>
              </a:rPr>
              <a:t>Space, Time, and Orientation </a:t>
            </a:r>
            <a:r>
              <a:rPr lang="en-GB" sz="900" i="1" dirty="0"/>
              <a:t>in Spiking Neural Networks: A Case Study on Multimodal Brain Data Modelling. IEEE Transactions on Neural Networks and Learning Systems, 29(11). doi:10.1109/TNNLS.2018.2796023</a:t>
            </a:r>
          </a:p>
          <a:p>
            <a:pPr>
              <a:buFontTx/>
              <a:buChar char="-"/>
            </a:pPr>
            <a:r>
              <a:rPr lang="en-NZ" sz="900" i="1" dirty="0"/>
              <a:t>Paper 3:  </a:t>
            </a:r>
            <a:r>
              <a:rPr lang="en-GB" sz="900" i="1" dirty="0">
                <a:solidFill>
                  <a:srgbClr val="000000"/>
                </a:solidFill>
                <a:ea typeface="Times New Roman" panose="02020603050405020304" pitchFamily="18" charset="0"/>
                <a:cs typeface="Times New Roman" panose="02020603050405020304" pitchFamily="18" charset="0"/>
              </a:rPr>
              <a:t>Li, Jiawei; Liu, </a:t>
            </a:r>
            <a:r>
              <a:rPr lang="en-GB" sz="900" i="1" dirty="0" err="1">
                <a:solidFill>
                  <a:srgbClr val="000000"/>
                </a:solidFill>
                <a:ea typeface="Times New Roman" panose="02020603050405020304" pitchFamily="18" charset="0"/>
                <a:cs typeface="Times New Roman" panose="02020603050405020304" pitchFamily="18" charset="0"/>
              </a:rPr>
              <a:t>Jinyuan</a:t>
            </a:r>
            <a:r>
              <a:rPr lang="en-GB" sz="900" i="1" dirty="0">
                <a:solidFill>
                  <a:srgbClr val="000000"/>
                </a:solidFill>
                <a:ea typeface="Times New Roman" panose="02020603050405020304" pitchFamily="18" charset="0"/>
                <a:cs typeface="Times New Roman" panose="02020603050405020304" pitchFamily="18" charset="0"/>
              </a:rPr>
              <a:t>; </a:t>
            </a:r>
            <a:r>
              <a:rPr lang="en-GB" sz="900" i="1" dirty="0">
                <a:solidFill>
                  <a:schemeClr val="accent6"/>
                </a:solidFill>
                <a:ea typeface="Times New Roman" panose="02020603050405020304" pitchFamily="18" charset="0"/>
                <a:cs typeface="Times New Roman" panose="02020603050405020304" pitchFamily="18" charset="0"/>
              </a:rPr>
              <a:t>Zhou, Shihua</a:t>
            </a:r>
            <a:r>
              <a:rPr lang="en-GB" sz="900" i="1" dirty="0">
                <a:solidFill>
                  <a:srgbClr val="000000"/>
                </a:solidFill>
                <a:ea typeface="Times New Roman" panose="02020603050405020304" pitchFamily="18" charset="0"/>
                <a:cs typeface="Times New Roman" panose="02020603050405020304" pitchFamily="18" charset="0"/>
              </a:rPr>
              <a:t>; Zhang, Qiang; Kasabov, Nikola, , "</a:t>
            </a:r>
            <a:r>
              <a:rPr lang="en-GB" sz="900" i="1" dirty="0" err="1">
                <a:solidFill>
                  <a:srgbClr val="000000"/>
                </a:solidFill>
                <a:ea typeface="Times New Roman" panose="02020603050405020304" pitchFamily="18" charset="0"/>
                <a:cs typeface="Times New Roman" panose="02020603050405020304" pitchFamily="18" charset="0"/>
              </a:rPr>
              <a:t>GeSeNet</a:t>
            </a:r>
            <a:r>
              <a:rPr lang="en-GB" sz="900" i="1" dirty="0">
                <a:solidFill>
                  <a:srgbClr val="000000"/>
                </a:solidFill>
                <a:ea typeface="Times New Roman" panose="02020603050405020304" pitchFamily="18" charset="0"/>
                <a:cs typeface="Times New Roman" panose="02020603050405020304" pitchFamily="18" charset="0"/>
              </a:rPr>
              <a:t>: A General Semantic-guided Network with Couple Mask Ensemble for Medical </a:t>
            </a:r>
            <a:r>
              <a:rPr lang="en-GB" sz="900" i="1" dirty="0">
                <a:solidFill>
                  <a:schemeClr val="accent6"/>
                </a:solidFill>
                <a:ea typeface="Times New Roman" panose="02020603050405020304" pitchFamily="18" charset="0"/>
                <a:cs typeface="Times New Roman" panose="02020603050405020304" pitchFamily="18" charset="0"/>
              </a:rPr>
              <a:t>Image Fusion</a:t>
            </a:r>
            <a:r>
              <a:rPr lang="en-GB" sz="900" i="1" dirty="0">
                <a:solidFill>
                  <a:srgbClr val="000000"/>
                </a:solidFill>
                <a:ea typeface="Times New Roman" panose="02020603050405020304" pitchFamily="18" charset="0"/>
                <a:cs typeface="Times New Roman" panose="02020603050405020304" pitchFamily="18" charset="0"/>
              </a:rPr>
              <a:t>" , IEEE Transactions on Neural Networks and Learning Systems, DOI: https://doi.org/10.1109/TNNLS.2023.3293274, 21 July 2023</a:t>
            </a:r>
            <a:r>
              <a:rPr lang="en-GB" sz="900" i="1" dirty="0">
                <a:solidFill>
                  <a:srgbClr val="000000"/>
                </a:solidFill>
                <a:highlight>
                  <a:srgbClr val="FFFF00"/>
                </a:highlight>
                <a:ea typeface="Times New Roman" panose="02020603050405020304" pitchFamily="18" charset="0"/>
                <a:cs typeface="Times New Roman" panose="02020603050405020304" pitchFamily="18" charset="0"/>
              </a:rPr>
              <a:t>.</a:t>
            </a:r>
          </a:p>
          <a:p>
            <a:pPr marL="0" indent="0">
              <a:buNone/>
            </a:pPr>
            <a:r>
              <a:rPr lang="en-NZ" sz="1200" dirty="0"/>
              <a:t>4</a:t>
            </a:r>
            <a:r>
              <a:rPr lang="en-NZ" sz="1200" dirty="0">
                <a:solidFill>
                  <a:schemeClr val="accent6"/>
                </a:solidFill>
              </a:rPr>
              <a:t>. </a:t>
            </a:r>
            <a:r>
              <a:rPr lang="en-NZ" sz="1200" dirty="0">
                <a:solidFill>
                  <a:schemeClr val="accent6"/>
                </a:solidFill>
                <a:highlight>
                  <a:srgbClr val="FFFF00"/>
                </a:highlight>
              </a:rPr>
              <a:t>MDSE for predictive modelling of multisensory streaming data</a:t>
            </a:r>
          </a:p>
          <a:p>
            <a:pPr>
              <a:buFontTx/>
              <a:buChar char="-"/>
            </a:pPr>
            <a:r>
              <a:rPr lang="en-US" sz="900" i="1" dirty="0">
                <a:solidFill>
                  <a:srgbClr val="000000"/>
                </a:solidFill>
                <a:highlight>
                  <a:srgbClr val="FFFF00"/>
                </a:highlight>
                <a:cs typeface="Times New Roman" panose="02020603050405020304" pitchFamily="18" charset="0"/>
              </a:rPr>
              <a:t>Main: </a:t>
            </a:r>
            <a:r>
              <a:rPr lang="en-US" sz="900" i="1" dirty="0" err="1">
                <a:solidFill>
                  <a:srgbClr val="000000"/>
                </a:solidFill>
                <a:highlight>
                  <a:srgbClr val="FFFF00"/>
                </a:highlight>
                <a:cs typeface="Times New Roman" panose="02020603050405020304" pitchFamily="18" charset="0"/>
              </a:rPr>
              <a:t>N.Kasabov</a:t>
            </a:r>
            <a:r>
              <a:rPr lang="en-US" sz="900" i="1" dirty="0">
                <a:solidFill>
                  <a:srgbClr val="000000"/>
                </a:solidFill>
                <a:highlight>
                  <a:srgbClr val="FFFF00"/>
                </a:highlight>
                <a:cs typeface="Times New Roman" panose="02020603050405020304" pitchFamily="18" charset="0"/>
              </a:rPr>
              <a:t>, Chapter 19, Time-space, spiking neural networks and brain-inspired AI, Springer-Nature, 2019.</a:t>
            </a:r>
          </a:p>
          <a:p>
            <a:pPr>
              <a:buFontTx/>
              <a:buChar char="-"/>
            </a:pPr>
            <a:r>
              <a:rPr lang="en-US" sz="900" i="1" dirty="0">
                <a:solidFill>
                  <a:srgbClr val="000000"/>
                </a:solidFill>
                <a:highlight>
                  <a:srgbClr val="FFFF00"/>
                </a:highlight>
                <a:cs typeface="Times New Roman" panose="02020603050405020304" pitchFamily="18" charset="0"/>
              </a:rPr>
              <a:t>Additional papers: </a:t>
            </a:r>
          </a:p>
          <a:p>
            <a:pPr>
              <a:buFontTx/>
              <a:buChar char="-"/>
            </a:pPr>
            <a:r>
              <a:rPr lang="en-GB" sz="900" i="1" dirty="0">
                <a:solidFill>
                  <a:srgbClr val="000000"/>
                </a:solidFill>
                <a:highlight>
                  <a:srgbClr val="FFFF00"/>
                </a:highlight>
                <a:cs typeface="Times New Roman" panose="02020603050405020304" pitchFamily="18" charset="0"/>
              </a:rPr>
              <a:t>H Liu, G </a:t>
            </a:r>
            <a:r>
              <a:rPr lang="en-GB" sz="900" i="1" dirty="0" err="1">
                <a:solidFill>
                  <a:srgbClr val="000000"/>
                </a:solidFill>
                <a:highlight>
                  <a:srgbClr val="FFFF00"/>
                </a:highlight>
                <a:cs typeface="Times New Roman" panose="02020603050405020304" pitchFamily="18" charset="0"/>
              </a:rPr>
              <a:t>Lu,Y</a:t>
            </a:r>
            <a:r>
              <a:rPr lang="en-GB" sz="900" i="1" dirty="0">
                <a:solidFill>
                  <a:srgbClr val="000000"/>
                </a:solidFill>
                <a:highlight>
                  <a:srgbClr val="FFFF00"/>
                </a:highlight>
                <a:cs typeface="Times New Roman" panose="02020603050405020304" pitchFamily="18" charset="0"/>
              </a:rPr>
              <a:t> Wang, N Kasabov, Evolving spiking neural network model for PM2.5 hourly concentration prediction based on seasonal differences: A  case study on data from Beijing and Shanghai, Aerosol and Air Quality Research, vol.21, Issue 2, Feb. 2021, 200247, </a:t>
            </a:r>
            <a:r>
              <a:rPr lang="en-GB" sz="900" i="1" dirty="0">
                <a:solidFill>
                  <a:srgbClr val="000000"/>
                </a:solidFill>
                <a:highlight>
                  <a:srgbClr val="FFFF00"/>
                </a:highlight>
                <a:cs typeface="Times New Roman" panose="02020603050405020304" pitchFamily="18" charset="0"/>
                <a:hlinkClick r:id="rId4">
                  <a:extLst>
                    <a:ext uri="{A12FA001-AC4F-418D-AE19-62706E023703}">
                      <ahyp:hlinkClr xmlns:ahyp="http://schemas.microsoft.com/office/drawing/2018/hyperlinkcolor" val="tx"/>
                    </a:ext>
                  </a:extLst>
                </a:hlinkClick>
              </a:rPr>
              <a:t>https://doi.org/10.4209/aaqr.2020.05.0247</a:t>
            </a:r>
            <a:endParaRPr lang="en-NZ" sz="900" i="1" dirty="0">
              <a:solidFill>
                <a:srgbClr val="000000"/>
              </a:solidFill>
              <a:highlight>
                <a:srgbClr val="FFFF00"/>
              </a:highlight>
              <a:cs typeface="Times New Roman" panose="02020603050405020304" pitchFamily="18" charset="0"/>
            </a:endParaRPr>
          </a:p>
          <a:p>
            <a:pPr>
              <a:buFontTx/>
              <a:buChar char="-"/>
            </a:pPr>
            <a:r>
              <a:rPr lang="en-GB" sz="900" i="1" dirty="0">
                <a:solidFill>
                  <a:srgbClr val="000000"/>
                </a:solidFill>
                <a:effectLst/>
                <a:highlight>
                  <a:srgbClr val="FFFF00"/>
                </a:highlight>
                <a:ea typeface="Calibri" panose="020F0502020204030204" pitchFamily="34" charset="0"/>
                <a:cs typeface="Times-Bold"/>
              </a:rPr>
              <a:t>Laña I, Lobo JL, Capecci E, Del Ser J, </a:t>
            </a:r>
            <a:r>
              <a:rPr lang="en-GB" sz="900" i="1" dirty="0">
                <a:solidFill>
                  <a:srgbClr val="0000FF"/>
                </a:solidFill>
                <a:effectLst/>
                <a:highlight>
                  <a:srgbClr val="FFFF00"/>
                </a:highlight>
                <a:ea typeface="Calibri" panose="020F0502020204030204" pitchFamily="34" charset="0"/>
                <a:cs typeface="Times-Bold"/>
                <a:hlinkClick r:id="rId5"/>
              </a:rPr>
              <a:t>Kasabov N</a:t>
            </a:r>
            <a:r>
              <a:rPr lang="en-GB" sz="900" i="1" dirty="0">
                <a:solidFill>
                  <a:srgbClr val="000000"/>
                </a:solidFill>
                <a:effectLst/>
                <a:highlight>
                  <a:srgbClr val="FFFF00"/>
                </a:highlight>
                <a:ea typeface="Calibri" panose="020F0502020204030204" pitchFamily="34" charset="0"/>
                <a:cs typeface="Times-Bold"/>
              </a:rPr>
              <a:t>, </a:t>
            </a:r>
            <a:r>
              <a:rPr lang="en-GB" sz="900" i="1" dirty="0">
                <a:solidFill>
                  <a:srgbClr val="0000FF"/>
                </a:solidFill>
                <a:effectLst/>
                <a:highlight>
                  <a:srgbClr val="FFFF00"/>
                </a:highlight>
                <a:ea typeface="Calibri" panose="020F0502020204030204" pitchFamily="34" charset="0"/>
                <a:cs typeface="Times-Bold"/>
                <a:hlinkClick r:id="rId6" tooltip="View details"/>
              </a:rPr>
              <a:t>Adaptive long-term traffic state estimation with evolving spiking neural networks</a:t>
            </a:r>
            <a:r>
              <a:rPr lang="en-GB" sz="900" i="1" dirty="0">
                <a:solidFill>
                  <a:srgbClr val="000000"/>
                </a:solidFill>
                <a:effectLst/>
                <a:highlight>
                  <a:srgbClr val="FFFF00"/>
                </a:highlight>
                <a:ea typeface="Calibri" panose="020F0502020204030204" pitchFamily="34" charset="0"/>
                <a:cs typeface="Times-Bold"/>
              </a:rPr>
              <a:t>, Transportation Research Part C: Emerging Technologies </a:t>
            </a:r>
            <a:r>
              <a:rPr lang="en-GB" sz="900" b="1" i="1" dirty="0">
                <a:solidFill>
                  <a:srgbClr val="000000"/>
                </a:solidFill>
                <a:effectLst/>
                <a:highlight>
                  <a:srgbClr val="FFFF00"/>
                </a:highlight>
                <a:ea typeface="Calibri" panose="020F0502020204030204" pitchFamily="34" charset="0"/>
                <a:cs typeface="Times-Bold"/>
              </a:rPr>
              <a:t>101</a:t>
            </a:r>
            <a:r>
              <a:rPr lang="en-GB" sz="900" i="1" dirty="0">
                <a:solidFill>
                  <a:srgbClr val="000000"/>
                </a:solidFill>
                <a:effectLst/>
                <a:highlight>
                  <a:srgbClr val="FFFF00"/>
                </a:highlight>
                <a:ea typeface="Calibri" panose="020F0502020204030204" pitchFamily="34" charset="0"/>
                <a:cs typeface="Times-Bold"/>
              </a:rPr>
              <a:t>:126-144 2019, </a:t>
            </a:r>
            <a:r>
              <a:rPr lang="en-GB" sz="900" i="1" dirty="0">
                <a:solidFill>
                  <a:srgbClr val="0000FF"/>
                </a:solidFill>
                <a:effectLst/>
                <a:highlight>
                  <a:srgbClr val="FFFF00"/>
                </a:highlight>
                <a:ea typeface="Calibri" panose="020F0502020204030204" pitchFamily="34" charset="0"/>
                <a:cs typeface="Times-Bold"/>
                <a:hlinkClick r:id="rId7" tooltip="Persistent link using digital object identifier"/>
              </a:rPr>
              <a:t>https://doi.org/10.1016/j.trc.2019.02.011</a:t>
            </a:r>
            <a:endParaRPr lang="en-NZ" sz="900" i="1" dirty="0">
              <a:effectLst/>
              <a:highlight>
                <a:srgbClr val="FFFF00"/>
              </a:highlight>
              <a:ea typeface="Calibri" panose="020F0502020204030204" pitchFamily="34" charset="0"/>
              <a:cs typeface="Times-Bold"/>
            </a:endParaRPr>
          </a:p>
          <a:p>
            <a:pPr marL="0" indent="0">
              <a:spcBef>
                <a:spcPts val="0"/>
              </a:spcBef>
              <a:buNone/>
            </a:pPr>
            <a:r>
              <a:rPr lang="en-NZ" sz="1200" dirty="0">
                <a:solidFill>
                  <a:schemeClr val="accent6"/>
                </a:solidFill>
              </a:rPr>
              <a:t>5. MDSE for integrated audio-visual information processing </a:t>
            </a:r>
          </a:p>
          <a:p>
            <a:pPr marL="0" indent="0">
              <a:spcBef>
                <a:spcPts val="0"/>
              </a:spcBef>
              <a:buNone/>
            </a:pPr>
            <a:r>
              <a:rPr lang="en-NZ" sz="1800" dirty="0"/>
              <a:t>-    </a:t>
            </a:r>
            <a:r>
              <a:rPr lang="en-NZ" sz="900" i="1" dirty="0"/>
              <a:t>Paper 1: </a:t>
            </a:r>
            <a:r>
              <a:rPr lang="en-US" sz="900" i="1" dirty="0">
                <a:ea typeface="Calibri" panose="020F0502020204030204" pitchFamily="34" charset="0"/>
                <a:cs typeface="Calibri" panose="020F0502020204030204" pitchFamily="34" charset="0"/>
              </a:rPr>
              <a:t>N. Kasabov et al, AVIS: a connectionist-based framework for integrated auditory and visual information processing. Inf. Sci. 133, 137–148 (2000)</a:t>
            </a:r>
            <a:endParaRPr lang="en-NZ" sz="900" i="1" dirty="0">
              <a:ea typeface="Calibri" panose="020F0502020204030204" pitchFamily="34" charset="0"/>
              <a:cs typeface="Arial" panose="020B0604020202020204" pitchFamily="34" charset="0"/>
            </a:endParaRPr>
          </a:p>
          <a:p>
            <a:pPr marL="0" indent="0">
              <a:buNone/>
            </a:pPr>
            <a:r>
              <a:rPr lang="en-NZ" sz="900" i="1" dirty="0"/>
              <a:t> -       Paper2: </a:t>
            </a:r>
            <a:r>
              <a:rPr lang="en-GB" sz="900" i="1" dirty="0">
                <a:solidFill>
                  <a:srgbClr val="000000"/>
                </a:solidFill>
                <a:effectLst/>
                <a:ea typeface="Times New Roman" panose="02020603050405020304" pitchFamily="18" charset="0"/>
                <a:cs typeface="Times-Bold"/>
              </a:rPr>
              <a:t>N Kasabov, B Bhattacharya, D Patel, N Aggarwal, T Bankar, I AbouHassan, Cognitive Audio-Visual Associative Memories using Brain-inspired Spiking   Neural Networks with Case Studies on Moving Object Recognition (IEEE Trans. Cognitive and Devel. Systems, 2023).  </a:t>
            </a:r>
          </a:p>
          <a:p>
            <a:pPr marL="0" indent="0">
              <a:buNone/>
            </a:pPr>
            <a:r>
              <a:rPr lang="en-NZ" sz="1200" dirty="0">
                <a:solidFill>
                  <a:schemeClr val="accent6"/>
                </a:solidFill>
              </a:rPr>
              <a:t>6. MDSE for integrating times series and text data in finance and economics (Ms Iman AbouHassan)</a:t>
            </a:r>
          </a:p>
          <a:p>
            <a:pPr>
              <a:buFontTx/>
              <a:buChar char="-"/>
            </a:pPr>
            <a:r>
              <a:rPr lang="en-NZ" sz="1000" i="1" dirty="0"/>
              <a:t>Paper: </a:t>
            </a:r>
            <a:r>
              <a:rPr lang="en-GB" sz="900" i="1" dirty="0">
                <a:effectLst/>
                <a:ea typeface="Times New Roman" panose="02020603050405020304" pitchFamily="18" charset="0"/>
                <a:cs typeface="Times New Roman" panose="02020603050405020304" pitchFamily="18" charset="0"/>
              </a:rPr>
              <a:t>I AbouHassan, N  Kasabov, V Jagtap, P Kulkarni, Spiking neural networks for predictive and explainable modelling of multimodal streaming data on the Case Study of Financial Time Series Data and on-line news, SREP, Springer-Nature, Sci Rep 13, 18367 (2023). https://doi.org/10.1038/s41598-023-42605-0 </a:t>
            </a:r>
            <a:endParaRPr lang="en-NZ" sz="900" i="1" dirty="0"/>
          </a:p>
          <a:p>
            <a:pPr marL="0" indent="0">
              <a:buNone/>
            </a:pPr>
            <a:r>
              <a:rPr lang="en-NZ" sz="1200" dirty="0">
                <a:solidFill>
                  <a:schemeClr val="accent6"/>
                </a:solidFill>
              </a:rPr>
              <a:t>7. MDSE for integration of brain data and face image data for emotion recognition</a:t>
            </a:r>
          </a:p>
          <a:p>
            <a:pPr marL="0" indent="0">
              <a:buNone/>
            </a:pPr>
            <a:r>
              <a:rPr lang="en-NZ" sz="1200" i="1" dirty="0">
                <a:solidFill>
                  <a:schemeClr val="accent6"/>
                </a:solidFill>
              </a:rPr>
              <a:t>  -  </a:t>
            </a:r>
            <a:r>
              <a:rPr lang="en-NZ" sz="900" i="1" dirty="0">
                <a:solidFill>
                  <a:schemeClr val="accent6"/>
                </a:solidFill>
              </a:rPr>
              <a:t>P</a:t>
            </a:r>
            <a:r>
              <a:rPr lang="en-NZ" sz="900" i="1" dirty="0"/>
              <a:t>aper: </a:t>
            </a:r>
            <a:r>
              <a:rPr lang="en-GB" sz="900" i="1" dirty="0">
                <a:solidFill>
                  <a:srgbClr val="000000"/>
                </a:solidFill>
                <a:effectLst/>
                <a:ea typeface="Calibri" panose="020F0502020204030204" pitchFamily="34" charset="0"/>
                <a:cs typeface="Times New Roman" panose="02020603050405020304" pitchFamily="18" charset="0"/>
              </a:rPr>
              <a:t>C Tan; G Ceballos; N Kasabov; N Subramaniyam, </a:t>
            </a:r>
            <a:r>
              <a:rPr lang="en-GB" sz="900" i="1" dirty="0" err="1">
                <a:solidFill>
                  <a:srgbClr val="000000"/>
                </a:solidFill>
                <a:effectLst/>
                <a:ea typeface="Calibri" panose="020F0502020204030204" pitchFamily="34" charset="0"/>
                <a:cs typeface="Times New Roman" panose="02020603050405020304" pitchFamily="18" charset="0"/>
              </a:rPr>
              <a:t>FusionSense</a:t>
            </a:r>
            <a:r>
              <a:rPr lang="en-GB" sz="900" i="1" dirty="0">
                <a:solidFill>
                  <a:srgbClr val="000000"/>
                </a:solidFill>
                <a:effectLst/>
                <a:ea typeface="Calibri" panose="020F0502020204030204" pitchFamily="34" charset="0"/>
                <a:cs typeface="Times New Roman" panose="02020603050405020304" pitchFamily="18" charset="0"/>
              </a:rPr>
              <a:t>: Emotion Classification using Feature Fusion of Multimodal Data and Deep learning in a Brain-inspired Spiking Neural Network, Sensors (ISSN 1424-8220), MDPI Publisher, September 2020</a:t>
            </a:r>
            <a:endParaRPr lang="en-NZ" sz="900" i="1" dirty="0">
              <a:effectLst/>
              <a:ea typeface="Calibri" panose="020F0502020204030204" pitchFamily="34" charset="0"/>
              <a:cs typeface="Times-Bold"/>
            </a:endParaRPr>
          </a:p>
          <a:p>
            <a:pPr>
              <a:buFontTx/>
              <a:buChar char="-"/>
            </a:pPr>
            <a:endParaRPr lang="en-NZ" sz="1000" i="1" dirty="0"/>
          </a:p>
          <a:p>
            <a:pPr marL="0" indent="0">
              <a:buNone/>
            </a:pPr>
            <a:r>
              <a:rPr lang="en-NZ" sz="1200" dirty="0">
                <a:solidFill>
                  <a:schemeClr val="accent6"/>
                </a:solidFill>
              </a:rPr>
              <a:t>8. Revision of the course</a:t>
            </a:r>
          </a:p>
          <a:p>
            <a:pPr marL="0" indent="0">
              <a:buNone/>
            </a:pPr>
            <a:endParaRPr lang="en-NZ" sz="1800" dirty="0"/>
          </a:p>
          <a:p>
            <a:endParaRPr lang="en-NZ" sz="1800" dirty="0"/>
          </a:p>
        </p:txBody>
      </p:sp>
      <p:sp>
        <p:nvSpPr>
          <p:cNvPr id="4" name="Footer Placeholder 3">
            <a:extLst>
              <a:ext uri="{FF2B5EF4-FFF2-40B4-BE49-F238E27FC236}">
                <a16:creationId xmlns:a16="http://schemas.microsoft.com/office/drawing/2014/main" id="{28E8B578-85CF-B8DB-6E4C-EE2CCF467377}"/>
              </a:ext>
            </a:extLst>
          </p:cNvPr>
          <p:cNvSpPr>
            <a:spLocks noGrp="1"/>
          </p:cNvSpPr>
          <p:nvPr>
            <p:ph type="ftr" sz="quarter" idx="11"/>
          </p:nvPr>
        </p:nvSpPr>
        <p:spPr/>
        <p:txBody>
          <a:bodyPr/>
          <a:lstStyle/>
          <a:p>
            <a:pPr>
              <a:defRPr/>
            </a:pPr>
            <a:r>
              <a:rPr lang="en-AU"/>
              <a:t>nkasabov@aut.ac.nz</a:t>
            </a:r>
          </a:p>
        </p:txBody>
      </p:sp>
      <p:pic>
        <p:nvPicPr>
          <p:cNvPr id="5" name="Picture 2">
            <a:extLst>
              <a:ext uri="{FF2B5EF4-FFF2-40B4-BE49-F238E27FC236}">
                <a16:creationId xmlns:a16="http://schemas.microsoft.com/office/drawing/2014/main" id="{BA0F7EDB-2134-3E08-5274-F21948B0DD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6093296"/>
            <a:ext cx="1111523"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9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2845-E37E-3733-FF00-16029588DD0B}"/>
              </a:ext>
            </a:extLst>
          </p:cNvPr>
          <p:cNvSpPr>
            <a:spLocks noGrp="1"/>
          </p:cNvSpPr>
          <p:nvPr>
            <p:ph type="title"/>
          </p:nvPr>
        </p:nvSpPr>
        <p:spPr>
          <a:xfrm>
            <a:off x="685800" y="260648"/>
            <a:ext cx="7772400" cy="1143000"/>
          </a:xfrm>
        </p:spPr>
        <p:txBody>
          <a:bodyPr/>
          <a:lstStyle/>
          <a:p>
            <a:r>
              <a:rPr lang="en-NZ" sz="2400" b="1" dirty="0">
                <a:solidFill>
                  <a:srgbClr val="C00000"/>
                </a:solidFill>
              </a:rPr>
              <a:t>Lecture 4. MDSE for predictive modelling of multisensory streaming data</a:t>
            </a:r>
            <a:br>
              <a:rPr lang="en-NZ" sz="2800" dirty="0">
                <a:solidFill>
                  <a:schemeClr val="accent6"/>
                </a:solidFill>
                <a:highlight>
                  <a:srgbClr val="FFFF00"/>
                </a:highlight>
              </a:rPr>
            </a:br>
            <a:endParaRPr lang="en-NZ" dirty="0"/>
          </a:p>
        </p:txBody>
      </p:sp>
      <p:sp>
        <p:nvSpPr>
          <p:cNvPr id="3" name="Content Placeholder 2">
            <a:extLst>
              <a:ext uri="{FF2B5EF4-FFF2-40B4-BE49-F238E27FC236}">
                <a16:creationId xmlns:a16="http://schemas.microsoft.com/office/drawing/2014/main" id="{FF9B43B5-D496-D8AB-5F79-BD4458EB7640}"/>
              </a:ext>
            </a:extLst>
          </p:cNvPr>
          <p:cNvSpPr>
            <a:spLocks noGrp="1"/>
          </p:cNvSpPr>
          <p:nvPr>
            <p:ph idx="1"/>
          </p:nvPr>
        </p:nvSpPr>
        <p:spPr>
          <a:xfrm>
            <a:off x="685800" y="1196752"/>
            <a:ext cx="7772400" cy="4899248"/>
          </a:xfrm>
        </p:spPr>
        <p:txBody>
          <a:bodyPr/>
          <a:lstStyle/>
          <a:p>
            <a:pPr marL="0" indent="0">
              <a:buNone/>
            </a:pPr>
            <a:r>
              <a:rPr lang="en-NZ" sz="1600" dirty="0"/>
              <a:t>Problems with multisensory streaming data:</a:t>
            </a:r>
          </a:p>
          <a:p>
            <a:pPr marL="0" indent="0">
              <a:buNone/>
            </a:pPr>
            <a:endParaRPr lang="en-NZ" sz="1600" dirty="0"/>
          </a:p>
          <a:p>
            <a:pPr>
              <a:buFontTx/>
              <a:buChar char="-"/>
            </a:pPr>
            <a:r>
              <a:rPr lang="en-NZ" sz="1600" dirty="0"/>
              <a:t>Spatially distributed sensors ;</a:t>
            </a:r>
          </a:p>
          <a:p>
            <a:pPr>
              <a:buFontTx/>
              <a:buChar char="-"/>
            </a:pPr>
            <a:r>
              <a:rPr lang="en-NZ" sz="1600" dirty="0"/>
              <a:t>The spatial distribution may be important to take into account .</a:t>
            </a:r>
          </a:p>
          <a:p>
            <a:pPr>
              <a:buFontTx/>
              <a:buChar char="-"/>
            </a:pPr>
            <a:r>
              <a:rPr lang="en-NZ" sz="1600" dirty="0"/>
              <a:t>Streaming data is collected over time.</a:t>
            </a:r>
          </a:p>
          <a:p>
            <a:pPr>
              <a:buFontTx/>
              <a:buChar char="-"/>
            </a:pPr>
            <a:r>
              <a:rPr lang="en-NZ" sz="1600" dirty="0"/>
              <a:t>To predict events in a future time, spatio-temporal patterns must be learned.</a:t>
            </a:r>
          </a:p>
          <a:p>
            <a:pPr>
              <a:buFontTx/>
              <a:buChar char="-"/>
            </a:pPr>
            <a:r>
              <a:rPr lang="en-NZ" sz="1600" dirty="0"/>
              <a:t> What is the time-lag (the time of data they need to be taken before the event)</a:t>
            </a:r>
          </a:p>
          <a:p>
            <a:pPr>
              <a:buFontTx/>
              <a:buChar char="-"/>
            </a:pPr>
            <a:r>
              <a:rPr lang="en-NZ" sz="1600" dirty="0"/>
              <a:t>What is the time ahead of prediction?</a:t>
            </a:r>
          </a:p>
          <a:p>
            <a:pPr>
              <a:buFontTx/>
              <a:buChar char="-"/>
            </a:pPr>
            <a:r>
              <a:rPr lang="en-NZ" sz="1600" dirty="0"/>
              <a:t>How do we adjust the model on new data that are continuously measured?</a:t>
            </a:r>
          </a:p>
          <a:p>
            <a:pPr>
              <a:buFontTx/>
              <a:buChar char="-"/>
            </a:pPr>
            <a:endParaRPr lang="en-NZ" sz="1600" dirty="0"/>
          </a:p>
          <a:p>
            <a:pPr marL="0" indent="0">
              <a:buNone/>
            </a:pPr>
            <a:r>
              <a:rPr lang="en-NZ" sz="1600" dirty="0">
                <a:solidFill>
                  <a:srgbClr val="FF0000"/>
                </a:solidFill>
              </a:rPr>
              <a:t>Examples: </a:t>
            </a:r>
          </a:p>
          <a:p>
            <a:pPr>
              <a:buFontTx/>
              <a:buChar char="-"/>
            </a:pPr>
            <a:r>
              <a:rPr lang="en-NZ" sz="1600" dirty="0"/>
              <a:t>Ecological modelling</a:t>
            </a:r>
          </a:p>
          <a:p>
            <a:pPr>
              <a:buFontTx/>
              <a:buChar char="-"/>
            </a:pPr>
            <a:r>
              <a:rPr lang="en-NZ" sz="1600" dirty="0"/>
              <a:t>Transport data</a:t>
            </a:r>
          </a:p>
          <a:p>
            <a:pPr>
              <a:buFontTx/>
              <a:buChar char="-"/>
            </a:pPr>
            <a:r>
              <a:rPr lang="en-NZ" sz="1600" dirty="0"/>
              <a:t>Earthquake prediction</a:t>
            </a:r>
          </a:p>
          <a:p>
            <a:pPr>
              <a:buFontTx/>
              <a:buChar char="-"/>
            </a:pPr>
            <a:r>
              <a:rPr lang="en-NZ" sz="1600" dirty="0"/>
              <a:t>Pollution prediction </a:t>
            </a:r>
          </a:p>
          <a:p>
            <a:pPr>
              <a:buFontTx/>
              <a:buChar char="-"/>
            </a:pPr>
            <a:r>
              <a:rPr lang="en-NZ" sz="1600" dirty="0"/>
              <a:t>Wind turbine energy prediction</a:t>
            </a:r>
          </a:p>
          <a:p>
            <a:pPr>
              <a:buFontTx/>
              <a:buChar char="-"/>
            </a:pPr>
            <a:endParaRPr lang="en-NZ" sz="1600" dirty="0"/>
          </a:p>
          <a:p>
            <a:pPr>
              <a:buFontTx/>
              <a:buChar char="-"/>
            </a:pPr>
            <a:endParaRPr lang="en-NZ" sz="1600" dirty="0"/>
          </a:p>
        </p:txBody>
      </p:sp>
      <p:sp>
        <p:nvSpPr>
          <p:cNvPr id="4" name="Footer Placeholder 3">
            <a:extLst>
              <a:ext uri="{FF2B5EF4-FFF2-40B4-BE49-F238E27FC236}">
                <a16:creationId xmlns:a16="http://schemas.microsoft.com/office/drawing/2014/main" id="{AFA18523-FD5D-EBF5-3DE0-0873264A6BD8}"/>
              </a:ext>
            </a:extLst>
          </p:cNvPr>
          <p:cNvSpPr>
            <a:spLocks noGrp="1"/>
          </p:cNvSpPr>
          <p:nvPr>
            <p:ph type="ftr" sz="quarter" idx="11"/>
          </p:nvPr>
        </p:nvSpPr>
        <p:spPr/>
        <p:txBody>
          <a:bodyPr/>
          <a:lstStyle/>
          <a:p>
            <a:pPr>
              <a:defRPr/>
            </a:pPr>
            <a:r>
              <a:rPr lang="en-AU"/>
              <a:t>nkasabov@aut.ac.nz</a:t>
            </a:r>
          </a:p>
        </p:txBody>
      </p:sp>
      <p:sp>
        <p:nvSpPr>
          <p:cNvPr id="6" name="TextBox 5">
            <a:extLst>
              <a:ext uri="{FF2B5EF4-FFF2-40B4-BE49-F238E27FC236}">
                <a16:creationId xmlns:a16="http://schemas.microsoft.com/office/drawing/2014/main" id="{900A6E3F-289A-ECF2-01BF-602B759C4DF9}"/>
              </a:ext>
            </a:extLst>
          </p:cNvPr>
          <p:cNvSpPr txBox="1"/>
          <p:nvPr/>
        </p:nvSpPr>
        <p:spPr>
          <a:xfrm>
            <a:off x="755576" y="5938029"/>
            <a:ext cx="7054552" cy="738664"/>
          </a:xfrm>
          <a:prstGeom prst="rect">
            <a:avLst/>
          </a:prstGeom>
          <a:noFill/>
        </p:spPr>
        <p:txBody>
          <a:bodyPr wrap="square">
            <a:spAutoFit/>
          </a:bodyPr>
          <a:lstStyle/>
          <a:p>
            <a:r>
              <a:rPr lang="en-US" sz="1400" i="1" dirty="0" err="1">
                <a:solidFill>
                  <a:srgbClr val="000000"/>
                </a:solidFill>
                <a:cs typeface="Times New Roman" panose="02020603050405020304" pitchFamily="18" charset="0"/>
              </a:rPr>
              <a:t>N.Kasabov</a:t>
            </a:r>
            <a:r>
              <a:rPr lang="en-US" sz="1400" i="1" dirty="0">
                <a:solidFill>
                  <a:srgbClr val="000000"/>
                </a:solidFill>
                <a:cs typeface="Times New Roman" panose="02020603050405020304" pitchFamily="18" charset="0"/>
              </a:rPr>
              <a:t>, Chapter 19, Time-space, spiking neural networks and brain-inspired AI, Springer-Nature, 2019.</a:t>
            </a:r>
            <a:br>
              <a:rPr lang="en-US" sz="1400" i="1" dirty="0">
                <a:solidFill>
                  <a:srgbClr val="000000"/>
                </a:solidFill>
                <a:cs typeface="Times New Roman" panose="02020603050405020304" pitchFamily="18" charset="0"/>
              </a:rPr>
            </a:br>
            <a:endParaRPr lang="en-NZ" sz="1400" dirty="0"/>
          </a:p>
        </p:txBody>
      </p:sp>
      <p:pic>
        <p:nvPicPr>
          <p:cNvPr id="7" name="Picture 6">
            <a:extLst>
              <a:ext uri="{FF2B5EF4-FFF2-40B4-BE49-F238E27FC236}">
                <a16:creationId xmlns:a16="http://schemas.microsoft.com/office/drawing/2014/main" id="{69BEEA6C-66C5-C05A-A159-112E6528F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149080"/>
            <a:ext cx="1296145" cy="1697703"/>
          </a:xfrm>
          <a:prstGeom prst="rect">
            <a:avLst/>
          </a:prstGeom>
        </p:spPr>
      </p:pic>
      <p:pic>
        <p:nvPicPr>
          <p:cNvPr id="8" name="Picture 2">
            <a:extLst>
              <a:ext uri="{FF2B5EF4-FFF2-40B4-BE49-F238E27FC236}">
                <a16:creationId xmlns:a16="http://schemas.microsoft.com/office/drawing/2014/main" id="{0B73DE61-95AA-A745-96BC-5D6426833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093296"/>
            <a:ext cx="1111523"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8B35-7CB3-1963-4BDA-1EABC14724C6}"/>
              </a:ext>
            </a:extLst>
          </p:cNvPr>
          <p:cNvSpPr>
            <a:spLocks noGrp="1"/>
          </p:cNvSpPr>
          <p:nvPr>
            <p:ph type="title"/>
          </p:nvPr>
        </p:nvSpPr>
        <p:spPr/>
        <p:txBody>
          <a:bodyPr/>
          <a:lstStyle/>
          <a:p>
            <a:r>
              <a:rPr lang="en-NZ" sz="2000" dirty="0">
                <a:solidFill>
                  <a:srgbClr val="C00000"/>
                </a:solidFill>
              </a:rPr>
              <a:t>Ecological modelling: predicting the risk of establishment of harmful species</a:t>
            </a:r>
          </a:p>
        </p:txBody>
      </p:sp>
      <p:sp>
        <p:nvSpPr>
          <p:cNvPr id="4" name="Footer Placeholder 3">
            <a:extLst>
              <a:ext uri="{FF2B5EF4-FFF2-40B4-BE49-F238E27FC236}">
                <a16:creationId xmlns:a16="http://schemas.microsoft.com/office/drawing/2014/main" id="{981E2EC3-D3B1-25B6-5E80-441C67B05C01}"/>
              </a:ext>
            </a:extLst>
          </p:cNvPr>
          <p:cNvSpPr>
            <a:spLocks noGrp="1"/>
          </p:cNvSpPr>
          <p:nvPr>
            <p:ph type="ftr" sz="quarter" idx="11"/>
          </p:nvPr>
        </p:nvSpPr>
        <p:spPr/>
        <p:txBody>
          <a:bodyPr/>
          <a:lstStyle/>
          <a:p>
            <a:pPr>
              <a:defRPr/>
            </a:pPr>
            <a:r>
              <a:rPr lang="en-AU"/>
              <a:t>nkasabov@aut.ac.nz</a:t>
            </a:r>
          </a:p>
        </p:txBody>
      </p:sp>
      <p:pic>
        <p:nvPicPr>
          <p:cNvPr id="5" name="Content Placeholder 4" descr="project_framework">
            <a:extLst>
              <a:ext uri="{FF2B5EF4-FFF2-40B4-BE49-F238E27FC236}">
                <a16:creationId xmlns:a16="http://schemas.microsoft.com/office/drawing/2014/main" id="{3DB450C9-48B3-7612-B8BD-1129A71647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32856"/>
            <a:ext cx="7848872" cy="3816424"/>
          </a:xfrm>
          <a:prstGeom prst="rect">
            <a:avLst/>
          </a:prstGeom>
          <a:noFill/>
          <a:ln>
            <a:noFill/>
          </a:ln>
        </p:spPr>
      </p:pic>
      <p:pic>
        <p:nvPicPr>
          <p:cNvPr id="6" name="Picture 2">
            <a:extLst>
              <a:ext uri="{FF2B5EF4-FFF2-40B4-BE49-F238E27FC236}">
                <a16:creationId xmlns:a16="http://schemas.microsoft.com/office/drawing/2014/main" id="{C986FC1A-1636-A281-87EB-61A9F5CB3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093296"/>
            <a:ext cx="1111523"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4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53B3-EA47-266F-4706-047E570ECFF2}"/>
              </a:ext>
            </a:extLst>
          </p:cNvPr>
          <p:cNvSpPr>
            <a:spLocks noGrp="1"/>
          </p:cNvSpPr>
          <p:nvPr>
            <p:ph type="title"/>
          </p:nvPr>
        </p:nvSpPr>
        <p:spPr>
          <a:xfrm>
            <a:off x="755576" y="188640"/>
            <a:ext cx="7772400" cy="576064"/>
          </a:xfrm>
        </p:spPr>
        <p:txBody>
          <a:bodyPr/>
          <a:lstStyle/>
          <a:p>
            <a:r>
              <a:rPr lang="en-NZ" sz="2000" dirty="0">
                <a:solidFill>
                  <a:srgbClr val="C00000"/>
                </a:solidFill>
              </a:rPr>
              <a:t>Transport traffic prediction </a:t>
            </a:r>
          </a:p>
        </p:txBody>
      </p:sp>
      <p:sp>
        <p:nvSpPr>
          <p:cNvPr id="4" name="Footer Placeholder 3">
            <a:extLst>
              <a:ext uri="{FF2B5EF4-FFF2-40B4-BE49-F238E27FC236}">
                <a16:creationId xmlns:a16="http://schemas.microsoft.com/office/drawing/2014/main" id="{A1E88E63-FD5B-A46D-B7FF-3D549D1B6FFF}"/>
              </a:ext>
            </a:extLst>
          </p:cNvPr>
          <p:cNvSpPr>
            <a:spLocks noGrp="1"/>
          </p:cNvSpPr>
          <p:nvPr>
            <p:ph type="ftr" sz="quarter" idx="11"/>
          </p:nvPr>
        </p:nvSpPr>
        <p:spPr/>
        <p:txBody>
          <a:bodyPr/>
          <a:lstStyle/>
          <a:p>
            <a:pPr>
              <a:defRPr/>
            </a:pPr>
            <a:r>
              <a:rPr lang="en-AU"/>
              <a:t>nkasabov@aut.ac.nz</a:t>
            </a:r>
          </a:p>
        </p:txBody>
      </p:sp>
      <p:pic>
        <p:nvPicPr>
          <p:cNvPr id="5" name="Content Placeholder 4">
            <a:extLst>
              <a:ext uri="{FF2B5EF4-FFF2-40B4-BE49-F238E27FC236}">
                <a16:creationId xmlns:a16="http://schemas.microsoft.com/office/drawing/2014/main" id="{3269CBCC-35F7-CE95-4186-AB1360C599C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3805295" cy="3312368"/>
          </a:xfrm>
          <a:prstGeom prst="rect">
            <a:avLst/>
          </a:prstGeom>
          <a:noFill/>
          <a:ln>
            <a:noFill/>
          </a:ln>
        </p:spPr>
      </p:pic>
      <p:pic>
        <p:nvPicPr>
          <p:cNvPr id="6" name="Picture 5">
            <a:extLst>
              <a:ext uri="{FF2B5EF4-FFF2-40B4-BE49-F238E27FC236}">
                <a16:creationId xmlns:a16="http://schemas.microsoft.com/office/drawing/2014/main" id="{635CBB18-CD52-168C-D495-18FE483452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093" y="1240388"/>
            <a:ext cx="3168352" cy="3485116"/>
          </a:xfrm>
          <a:prstGeom prst="rect">
            <a:avLst/>
          </a:prstGeom>
          <a:noFill/>
          <a:ln>
            <a:noFill/>
          </a:ln>
        </p:spPr>
      </p:pic>
      <p:sp>
        <p:nvSpPr>
          <p:cNvPr id="8" name="TextBox 7">
            <a:extLst>
              <a:ext uri="{FF2B5EF4-FFF2-40B4-BE49-F238E27FC236}">
                <a16:creationId xmlns:a16="http://schemas.microsoft.com/office/drawing/2014/main" id="{C761BECA-5392-2E56-F995-D714EAD5D1E1}"/>
              </a:ext>
            </a:extLst>
          </p:cNvPr>
          <p:cNvSpPr txBox="1"/>
          <p:nvPr/>
        </p:nvSpPr>
        <p:spPr>
          <a:xfrm>
            <a:off x="654485" y="4912795"/>
            <a:ext cx="7704856" cy="1323439"/>
          </a:xfrm>
          <a:prstGeom prst="rect">
            <a:avLst/>
          </a:prstGeom>
          <a:noFill/>
        </p:spPr>
        <p:txBody>
          <a:bodyPr wrap="square">
            <a:spAutoFit/>
          </a:bodyPr>
          <a:lstStyle/>
          <a:p>
            <a:br>
              <a:rPr lang="en-US" sz="2400" i="1" dirty="0">
                <a:solidFill>
                  <a:srgbClr val="C00000"/>
                </a:solidFill>
                <a:ea typeface="Calibri" panose="020F0502020204030204" pitchFamily="34" charset="0"/>
                <a:cs typeface="Calibri" panose="020F0502020204030204" pitchFamily="34" charset="0"/>
              </a:rPr>
            </a:br>
            <a:r>
              <a:rPr lang="en-US" sz="1400" i="1" dirty="0">
                <a:solidFill>
                  <a:srgbClr val="C00000"/>
                </a:solidFill>
                <a:ea typeface="Calibri" panose="020F0502020204030204" pitchFamily="34" charset="0"/>
                <a:cs typeface="Calibri" panose="020F0502020204030204" pitchFamily="34" charset="0"/>
              </a:rPr>
              <a:t>Additional paper: </a:t>
            </a:r>
            <a:r>
              <a:rPr lang="en-GB" sz="1400" i="1" dirty="0">
                <a:solidFill>
                  <a:srgbClr val="000000"/>
                </a:solidFill>
                <a:effectLst/>
                <a:ea typeface="Calibri" panose="020F0502020204030204" pitchFamily="34" charset="0"/>
                <a:cs typeface="Times-Bold"/>
              </a:rPr>
              <a:t>Laña I, Lobo JL, Capecci E, Del Ser J, </a:t>
            </a:r>
            <a:r>
              <a:rPr lang="en-GB" sz="1400" i="1" dirty="0">
                <a:solidFill>
                  <a:srgbClr val="0000FF"/>
                </a:solidFill>
                <a:effectLst/>
                <a:ea typeface="Calibri" panose="020F0502020204030204" pitchFamily="34" charset="0"/>
                <a:cs typeface="Times-Bold"/>
                <a:hlinkClick r:id="rId4"/>
              </a:rPr>
              <a:t>Kasabov N</a:t>
            </a:r>
            <a:r>
              <a:rPr lang="en-GB" sz="1400" i="1" dirty="0">
                <a:solidFill>
                  <a:srgbClr val="000000"/>
                </a:solidFill>
                <a:effectLst/>
                <a:ea typeface="Calibri" panose="020F0502020204030204" pitchFamily="34" charset="0"/>
                <a:cs typeface="Times-Bold"/>
              </a:rPr>
              <a:t>, </a:t>
            </a:r>
            <a:r>
              <a:rPr lang="en-GB" sz="1400" i="1" dirty="0">
                <a:solidFill>
                  <a:srgbClr val="0000FF"/>
                </a:solidFill>
                <a:effectLst/>
                <a:ea typeface="Calibri" panose="020F0502020204030204" pitchFamily="34" charset="0"/>
                <a:cs typeface="Times-Bold"/>
                <a:hlinkClick r:id="rId5" tooltip="View details"/>
              </a:rPr>
              <a:t>Adaptive long-term traffic state estimation with evolving spiking neural networks</a:t>
            </a:r>
            <a:r>
              <a:rPr lang="en-GB" sz="1400" i="1" dirty="0">
                <a:solidFill>
                  <a:srgbClr val="000000"/>
                </a:solidFill>
                <a:effectLst/>
                <a:ea typeface="Calibri" panose="020F0502020204030204" pitchFamily="34" charset="0"/>
                <a:cs typeface="Times-Bold"/>
              </a:rPr>
              <a:t>, Transportation Research Part C: Emerging Technologies </a:t>
            </a:r>
            <a:r>
              <a:rPr lang="en-GB" sz="1400" b="1" i="1" dirty="0">
                <a:solidFill>
                  <a:srgbClr val="000000"/>
                </a:solidFill>
                <a:effectLst/>
                <a:ea typeface="Calibri" panose="020F0502020204030204" pitchFamily="34" charset="0"/>
                <a:cs typeface="Times-Bold"/>
              </a:rPr>
              <a:t>101</a:t>
            </a:r>
            <a:r>
              <a:rPr lang="en-GB" sz="1400" i="1" dirty="0">
                <a:solidFill>
                  <a:srgbClr val="000000"/>
                </a:solidFill>
                <a:effectLst/>
                <a:ea typeface="Calibri" panose="020F0502020204030204" pitchFamily="34" charset="0"/>
                <a:cs typeface="Times-Bold"/>
              </a:rPr>
              <a:t>:126-144 2019, </a:t>
            </a:r>
            <a:r>
              <a:rPr lang="en-GB" sz="1400" i="1" dirty="0">
                <a:solidFill>
                  <a:srgbClr val="0000FF"/>
                </a:solidFill>
                <a:effectLst/>
                <a:ea typeface="Calibri" panose="020F0502020204030204" pitchFamily="34" charset="0"/>
                <a:cs typeface="Times-Bold"/>
                <a:hlinkClick r:id="rId6" tooltip="Persistent link using digital object identifier"/>
              </a:rPr>
              <a:t>https://doi.org/10.1016/j.trc.2019.02.011</a:t>
            </a:r>
            <a:br>
              <a:rPr lang="en-NZ" sz="1400" i="1" dirty="0">
                <a:effectLst/>
                <a:highlight>
                  <a:srgbClr val="FFFF00"/>
                </a:highlight>
                <a:ea typeface="Calibri" panose="020F0502020204030204" pitchFamily="34" charset="0"/>
                <a:cs typeface="Times-Bold"/>
              </a:rPr>
            </a:br>
            <a:endParaRPr lang="en-NZ" sz="1400" dirty="0"/>
          </a:p>
        </p:txBody>
      </p:sp>
    </p:spTree>
    <p:extLst>
      <p:ext uri="{BB962C8B-B14F-4D97-AF65-F5344CB8AC3E}">
        <p14:creationId xmlns:p14="http://schemas.microsoft.com/office/powerpoint/2010/main" val="35386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07950" y="82550"/>
            <a:ext cx="90360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lgn="ctr">
              <a:spcBef>
                <a:spcPct val="0"/>
              </a:spcBef>
              <a:buFontTx/>
              <a:buNone/>
            </a:pPr>
            <a:r>
              <a:rPr lang="en-NZ" altLang="en-US" sz="2000" dirty="0">
                <a:solidFill>
                  <a:srgbClr val="C00000"/>
                </a:solidFill>
              </a:rPr>
              <a:t>Early prediction of earthquakes based on multimodal spatio-temporal data </a:t>
            </a:r>
            <a:br>
              <a:rPr lang="en-NZ" altLang="en-US" sz="2000" dirty="0">
                <a:solidFill>
                  <a:srgbClr val="C00000"/>
                </a:solidFill>
              </a:rPr>
            </a:br>
            <a:endParaRPr lang="en-NZ" altLang="en-US" sz="1600" dirty="0">
              <a:solidFill>
                <a:srgbClr val="000000"/>
              </a:solidFill>
            </a:endParaRPr>
          </a:p>
        </p:txBody>
      </p:sp>
      <p:sp>
        <p:nvSpPr>
          <p:cNvPr id="59395" name="Text Box 2"/>
          <p:cNvSpPr txBox="1">
            <a:spLocks noChangeArrowheads="1"/>
          </p:cNvSpPr>
          <p:nvPr/>
        </p:nvSpPr>
        <p:spPr bwMode="auto">
          <a:xfrm>
            <a:off x="3059113" y="6524625"/>
            <a:ext cx="28956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lgn="ctr" eaLnBrk="1" hangingPunct="1">
              <a:spcBef>
                <a:spcPct val="0"/>
              </a:spcBef>
              <a:buFontTx/>
              <a:buNone/>
            </a:pPr>
            <a:r>
              <a:rPr lang="en-AU" altLang="en-US" sz="1400">
                <a:solidFill>
                  <a:srgbClr val="FFFFFF"/>
                </a:solidFill>
              </a:rPr>
              <a:t>nkasabov@aut.ac.nz</a:t>
            </a: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b="9843"/>
          <a:stretch>
            <a:fillRect/>
          </a:stretch>
        </p:blipFill>
        <p:spPr bwMode="auto">
          <a:xfrm>
            <a:off x="250825" y="787400"/>
            <a:ext cx="2960688" cy="3986213"/>
          </a:xfrm>
          <a:prstGeom prst="rect">
            <a:avLst/>
          </a:prstGeom>
          <a:noFill/>
          <a:ln>
            <a:noFill/>
          </a:ln>
          <a:effectLst/>
          <a:extLst>
            <a:ext uri="{909E8E84-426E-40DD-AFC4-6F175D3DCCD1}">
              <a14:hiddenFill xmlns:a14="http://schemas.microsoft.com/office/drawing/2010/main">
                <a:blipFill dpi="0" rotWithShape="0">
                  <a:blip/>
                  <a:srcRect b="984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7" name="Rectangle 4"/>
          <p:cNvSpPr>
            <a:spLocks noChangeArrowheads="1"/>
          </p:cNvSpPr>
          <p:nvPr/>
        </p:nvSpPr>
        <p:spPr bwMode="auto">
          <a:xfrm>
            <a:off x="250825" y="4924425"/>
            <a:ext cx="3960813" cy="10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spcBef>
                <a:spcPct val="0"/>
              </a:spcBef>
              <a:buFontTx/>
              <a:buNone/>
            </a:pPr>
            <a:r>
              <a:rPr lang="en-NZ" altLang="en-US" sz="1600">
                <a:solidFill>
                  <a:srgbClr val="000000"/>
                </a:solidFill>
                <a:latin typeface="CMR10"/>
              </a:rPr>
              <a:t>Measure         NeuCube      SVM      MLP         1</a:t>
            </a:r>
            <a:r>
              <a:rPr lang="en-NZ" altLang="en-US" sz="1400">
                <a:solidFill>
                  <a:srgbClr val="000000"/>
                </a:solidFill>
                <a:latin typeface="CMR10"/>
              </a:rPr>
              <a:t>h ahead            </a:t>
            </a:r>
            <a:r>
              <a:rPr lang="en-NZ" altLang="en-US" sz="1400" b="1">
                <a:solidFill>
                  <a:srgbClr val="000000"/>
                </a:solidFill>
                <a:latin typeface="CMR10"/>
              </a:rPr>
              <a:t>91.36%            </a:t>
            </a:r>
            <a:r>
              <a:rPr lang="en-NZ" altLang="en-US" sz="1400">
                <a:solidFill>
                  <a:srgbClr val="000000"/>
                </a:solidFill>
                <a:latin typeface="CMR10"/>
              </a:rPr>
              <a:t>65%      60%</a:t>
            </a:r>
          </a:p>
          <a:p>
            <a:pPr>
              <a:spcBef>
                <a:spcPct val="0"/>
              </a:spcBef>
              <a:buFontTx/>
              <a:buNone/>
            </a:pPr>
            <a:r>
              <a:rPr lang="en-NZ" altLang="en-US" sz="1400">
                <a:solidFill>
                  <a:srgbClr val="000000"/>
                </a:solidFill>
                <a:latin typeface="CMR10"/>
              </a:rPr>
              <a:t>6h ahead            </a:t>
            </a:r>
            <a:r>
              <a:rPr lang="en-NZ" altLang="en-US" sz="1400" b="1">
                <a:solidFill>
                  <a:srgbClr val="000000"/>
                </a:solidFill>
                <a:latin typeface="CMR10"/>
              </a:rPr>
              <a:t>83%</a:t>
            </a:r>
            <a:r>
              <a:rPr lang="en-NZ" altLang="en-US" sz="1400">
                <a:solidFill>
                  <a:srgbClr val="000000"/>
                </a:solidFill>
                <a:latin typeface="CMR10"/>
              </a:rPr>
              <a:t>                  53%      47%</a:t>
            </a:r>
          </a:p>
          <a:p>
            <a:pPr>
              <a:spcBef>
                <a:spcPct val="0"/>
              </a:spcBef>
              <a:buFontTx/>
              <a:buNone/>
            </a:pPr>
            <a:r>
              <a:rPr lang="en-NZ" altLang="en-US" sz="1400">
                <a:solidFill>
                  <a:srgbClr val="000000"/>
                </a:solidFill>
                <a:latin typeface="CMR10"/>
              </a:rPr>
              <a:t>12h ahead          </a:t>
            </a:r>
            <a:r>
              <a:rPr lang="en-NZ" altLang="en-US" sz="1400" b="1">
                <a:solidFill>
                  <a:srgbClr val="000000"/>
                </a:solidFill>
                <a:latin typeface="CMR10"/>
              </a:rPr>
              <a:t>75%</a:t>
            </a:r>
            <a:r>
              <a:rPr lang="en-NZ" altLang="en-US" sz="1400">
                <a:solidFill>
                  <a:srgbClr val="000000"/>
                </a:solidFill>
                <a:latin typeface="CMR10"/>
              </a:rPr>
              <a:t>                  43%      46% </a:t>
            </a:r>
          </a:p>
        </p:txBody>
      </p:sp>
      <p:sp>
        <p:nvSpPr>
          <p:cNvPr id="59398" name="Rectangle 5"/>
          <p:cNvSpPr>
            <a:spLocks noChangeArrowheads="1"/>
          </p:cNvSpPr>
          <p:nvPr/>
        </p:nvSpPr>
        <p:spPr bwMode="auto">
          <a:xfrm>
            <a:off x="0" y="6092825"/>
            <a:ext cx="91440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spcBef>
                <a:spcPct val="0"/>
              </a:spcBef>
              <a:buFontTx/>
              <a:buNone/>
            </a:pPr>
            <a:r>
              <a:rPr lang="en-NZ" altLang="en-US" sz="1400" b="1">
                <a:solidFill>
                  <a:srgbClr val="C00000"/>
                </a:solidFill>
              </a:rPr>
              <a:t>         P</a:t>
            </a:r>
            <a:r>
              <a:rPr lang="en-NZ" altLang="en-US" sz="1400">
                <a:solidFill>
                  <a:srgbClr val="C00000"/>
                </a:solidFill>
              </a:rPr>
              <a:t>redicting risk for earthquakes, tsunami, land slides, floods  – how early and how accurate? </a:t>
            </a:r>
            <a:br>
              <a:rPr lang="en-NZ" altLang="en-US" sz="2000">
                <a:solidFill>
                  <a:srgbClr val="C00000"/>
                </a:solidFill>
              </a:rPr>
            </a:br>
            <a:endParaRPr lang="en-NZ" altLang="en-US" sz="2000">
              <a:solidFill>
                <a:srgbClr val="C00000"/>
              </a:solidFill>
            </a:endParaRPr>
          </a:p>
        </p:txBody>
      </p:sp>
      <p:pic>
        <p:nvPicPr>
          <p:cNvPr id="593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0750" y="1106488"/>
            <a:ext cx="29829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081338"/>
            <a:ext cx="28956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8969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FF2931-6C04-4342-AA5A-E16A7941A9E5}"/>
              </a:ext>
            </a:extLst>
          </p:cNvPr>
          <p:cNvSpPr>
            <a:spLocks noGrp="1"/>
          </p:cNvSpPr>
          <p:nvPr>
            <p:ph type="ftr" sz="quarter" idx="11"/>
          </p:nvPr>
        </p:nvSpPr>
        <p:spPr/>
        <p:txBody>
          <a:bodyPr/>
          <a:lstStyle/>
          <a:p>
            <a:pPr>
              <a:defRPr/>
            </a:pPr>
            <a:r>
              <a:rPr lang="en-AU"/>
              <a:t>nkasabov@aut.ac.nz</a:t>
            </a:r>
          </a:p>
        </p:txBody>
      </p:sp>
      <p:sp>
        <p:nvSpPr>
          <p:cNvPr id="3" name="Rectangle 2">
            <a:extLst>
              <a:ext uri="{FF2B5EF4-FFF2-40B4-BE49-F238E27FC236}">
                <a16:creationId xmlns:a16="http://schemas.microsoft.com/office/drawing/2014/main" id="{1035A440-B96F-471E-BD45-58F5E7167C11}"/>
              </a:ext>
            </a:extLst>
          </p:cNvPr>
          <p:cNvSpPr/>
          <p:nvPr/>
        </p:nvSpPr>
        <p:spPr>
          <a:xfrm>
            <a:off x="157981" y="5011066"/>
            <a:ext cx="8640960" cy="1569660"/>
          </a:xfrm>
          <a:prstGeom prst="rect">
            <a:avLst/>
          </a:prstGeom>
        </p:spPr>
        <p:txBody>
          <a:bodyPr wrap="square">
            <a:spAutoFit/>
          </a:bodyPr>
          <a:lstStyle/>
          <a:p>
            <a:pPr lvl="0" algn="just">
              <a:spcAft>
                <a:spcPts val="0"/>
              </a:spcAft>
            </a:pPr>
            <a:r>
              <a:rPr lang="en-GB" sz="12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P. S. P Maciaga, N. K. Kasabov, M. </a:t>
            </a:r>
            <a:r>
              <a:rPr lang="en-GB" sz="1200" dirty="0" err="1">
                <a:solidFill>
                  <a:srgbClr val="000000"/>
                </a:solidFill>
                <a:latin typeface="Times" panose="02020603050405020304" pitchFamily="18" charset="0"/>
                <a:ea typeface="Times New Roman" panose="02020603050405020304" pitchFamily="18" charset="0"/>
                <a:cs typeface="Times New Roman" panose="02020603050405020304" pitchFamily="18" charset="0"/>
              </a:rPr>
              <a:t>Kryszkiewicza</a:t>
            </a:r>
            <a:r>
              <a:rPr lang="en-GB" sz="12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R. </a:t>
            </a:r>
            <a:r>
              <a:rPr lang="en-GB" sz="1200" dirty="0" err="1">
                <a:solidFill>
                  <a:srgbClr val="000000"/>
                </a:solidFill>
                <a:latin typeface="Times" panose="02020603050405020304" pitchFamily="18" charset="0"/>
                <a:ea typeface="Times New Roman" panose="02020603050405020304" pitchFamily="18" charset="0"/>
                <a:cs typeface="Times New Roman" panose="02020603050405020304" pitchFamily="18" charset="0"/>
              </a:rPr>
              <a:t>Benbenik</a:t>
            </a:r>
            <a:r>
              <a:rPr lang="en-GB" sz="12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 Prediction of Hourly Air Pollution in London Area Using Evolving Spiking Neural Networks, Environmental Modelling and Software, Elsevier, vol.118, 262-280,  2019, </a:t>
            </a:r>
            <a:r>
              <a:rPr lang="en-GB" sz="1200" u="sng" dirty="0">
                <a:solidFill>
                  <a:srgbClr val="000000"/>
                </a:solidFill>
                <a:latin typeface="Times" panose="02020603050405020304" pitchFamily="18" charset="0"/>
                <a:ea typeface="Times New Roman" panose="02020603050405020304" pitchFamily="18" charset="0"/>
                <a:cs typeface="Times New Roman" panose="02020603050405020304" pitchFamily="18" charset="0"/>
                <a:hlinkClick r:id="rId2"/>
              </a:rPr>
              <a:t>https://www.sciencedirect.com/science/article/pii/S1364815218307448?dgcid=author</a:t>
            </a:r>
            <a:endParaRPr lang="en-GB" sz="1200" u="sng"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lvl="0" algn="just">
              <a:spcAft>
                <a:spcPts val="0"/>
              </a:spcAft>
            </a:pPr>
            <a:endParaRPr lang="en-GB" sz="1200" u="sng"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GB" sz="1200" dirty="0">
                <a:solidFill>
                  <a:srgbClr val="C00000"/>
                </a:solidFill>
                <a:latin typeface="Times" panose="02020603050405020304" pitchFamily="18" charset="0"/>
                <a:cs typeface="Times New Roman" panose="02020603050405020304" pitchFamily="18" charset="0"/>
              </a:rPr>
              <a:t>Additional paper: </a:t>
            </a:r>
            <a:r>
              <a:rPr lang="en-GB" sz="1200" dirty="0" err="1">
                <a:solidFill>
                  <a:srgbClr val="000000"/>
                </a:solidFill>
                <a:latin typeface="Times" panose="02020603050405020304" pitchFamily="18" charset="0"/>
                <a:cs typeface="Times New Roman" panose="02020603050405020304" pitchFamily="18" charset="0"/>
              </a:rPr>
              <a:t>Hengyuan</a:t>
            </a:r>
            <a:r>
              <a:rPr lang="en-GB" sz="1200" dirty="0">
                <a:solidFill>
                  <a:srgbClr val="000000"/>
                </a:solidFill>
                <a:latin typeface="Times" panose="02020603050405020304" pitchFamily="18" charset="0"/>
                <a:cs typeface="Times New Roman" panose="02020603050405020304" pitchFamily="18" charset="0"/>
              </a:rPr>
              <a:t> Liu, </a:t>
            </a:r>
            <a:r>
              <a:rPr lang="en-GB" sz="1200" dirty="0" err="1">
                <a:solidFill>
                  <a:srgbClr val="000000"/>
                </a:solidFill>
                <a:latin typeface="Times" panose="02020603050405020304" pitchFamily="18" charset="0"/>
                <a:cs typeface="Times New Roman" panose="02020603050405020304" pitchFamily="18" charset="0"/>
              </a:rPr>
              <a:t>Guibin</a:t>
            </a:r>
            <a:r>
              <a:rPr lang="en-GB" sz="1200" dirty="0">
                <a:solidFill>
                  <a:srgbClr val="000000"/>
                </a:solidFill>
                <a:latin typeface="Times" panose="02020603050405020304" pitchFamily="18" charset="0"/>
                <a:cs typeface="Times New Roman" panose="02020603050405020304" pitchFamily="18" charset="0"/>
              </a:rPr>
              <a:t> </a:t>
            </a:r>
            <a:r>
              <a:rPr lang="en-GB" sz="1200" dirty="0" err="1">
                <a:solidFill>
                  <a:srgbClr val="000000"/>
                </a:solidFill>
                <a:latin typeface="Times" panose="02020603050405020304" pitchFamily="18" charset="0"/>
                <a:cs typeface="Times New Roman" panose="02020603050405020304" pitchFamily="18" charset="0"/>
              </a:rPr>
              <a:t>Lu,Yangjun</a:t>
            </a:r>
            <a:r>
              <a:rPr lang="en-GB" sz="1200" dirty="0">
                <a:solidFill>
                  <a:srgbClr val="000000"/>
                </a:solidFill>
                <a:latin typeface="Times" panose="02020603050405020304" pitchFamily="18" charset="0"/>
                <a:cs typeface="Times New Roman" panose="02020603050405020304" pitchFamily="18" charset="0"/>
              </a:rPr>
              <a:t> Wang, Nikola Kasabov, Evolving spiking neural network model for PM2.5 hourly concentration prediction based on seasonal differences: A  case study on data from Beijing and Shanghai, Aerosol and Air Quality Research, vol.21, Issue 2, Feb. 2021, 200247, </a:t>
            </a:r>
            <a:r>
              <a:rPr lang="en-GB" sz="1200" dirty="0">
                <a:solidFill>
                  <a:srgbClr val="000000"/>
                </a:solidFill>
                <a:latin typeface="Times"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https://doi.org/10.4209/aaqr.2020.05.0247</a:t>
            </a:r>
            <a:endParaRPr lang="en-NZ" sz="1200" dirty="0">
              <a:solidFill>
                <a:srgbClr val="000000"/>
              </a:solidFill>
              <a:latin typeface="Times" panose="02020603050405020304" pitchFamily="18" charset="0"/>
              <a:cs typeface="Times New Roman" panose="02020603050405020304" pitchFamily="18" charset="0"/>
            </a:endParaRPr>
          </a:p>
          <a:p>
            <a:pPr lvl="0" algn="just">
              <a:spcAft>
                <a:spcPts val="0"/>
              </a:spcAft>
            </a:pPr>
            <a:endParaRPr lang="en-NZ" sz="1200" dirty="0">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3FC6417E-4835-410A-A78B-F21173D681B5}"/>
              </a:ext>
            </a:extLst>
          </p:cNvPr>
          <p:cNvGrpSpPr>
            <a:grpSpLocks/>
          </p:cNvGrpSpPr>
          <p:nvPr/>
        </p:nvGrpSpPr>
        <p:grpSpPr bwMode="auto">
          <a:xfrm>
            <a:off x="277342" y="1412776"/>
            <a:ext cx="2773506" cy="3454205"/>
            <a:chOff x="0" y="0"/>
            <a:chExt cx="4760" cy="4917"/>
          </a:xfrm>
        </p:grpSpPr>
        <p:sp>
          <p:nvSpPr>
            <p:cNvPr id="6" name="Freeform 32">
              <a:extLst>
                <a:ext uri="{FF2B5EF4-FFF2-40B4-BE49-F238E27FC236}">
                  <a16:creationId xmlns:a16="http://schemas.microsoft.com/office/drawing/2014/main" id="{0D9F8854-51A7-4FC9-9532-6674CD9590ED}"/>
                </a:ext>
              </a:extLst>
            </p:cNvPr>
            <p:cNvSpPr>
              <a:spLocks/>
            </p:cNvSpPr>
            <p:nvPr/>
          </p:nvSpPr>
          <p:spPr bwMode="auto">
            <a:xfrm>
              <a:off x="0" y="0"/>
              <a:ext cx="4755" cy="4755"/>
            </a:xfrm>
            <a:custGeom>
              <a:avLst/>
              <a:gdLst>
                <a:gd name="T0" fmla="*/ 0 w 4755"/>
                <a:gd name="T1" fmla="*/ 4754 h 4755"/>
                <a:gd name="T2" fmla="*/ 4754 w 4755"/>
                <a:gd name="T3" fmla="*/ 4754 h 4755"/>
                <a:gd name="T4" fmla="*/ 4754 w 4755"/>
                <a:gd name="T5" fmla="*/ 0 h 4755"/>
                <a:gd name="T6" fmla="*/ 0 w 4755"/>
                <a:gd name="T7" fmla="*/ 0 h 4755"/>
                <a:gd name="T8" fmla="*/ 0 w 4755"/>
                <a:gd name="T9" fmla="*/ 4754 h 4755"/>
              </a:gdLst>
              <a:ahLst/>
              <a:cxnLst>
                <a:cxn ang="0">
                  <a:pos x="T0" y="T1"/>
                </a:cxn>
                <a:cxn ang="0">
                  <a:pos x="T2" y="T3"/>
                </a:cxn>
                <a:cxn ang="0">
                  <a:pos x="T4" y="T5"/>
                </a:cxn>
                <a:cxn ang="0">
                  <a:pos x="T6" y="T7"/>
                </a:cxn>
                <a:cxn ang="0">
                  <a:pos x="T8" y="T9"/>
                </a:cxn>
              </a:cxnLst>
              <a:rect l="0" t="0" r="r" b="b"/>
              <a:pathLst>
                <a:path w="4755" h="4755">
                  <a:moveTo>
                    <a:pt x="0" y="4754"/>
                  </a:moveTo>
                  <a:lnTo>
                    <a:pt x="4754" y="4754"/>
                  </a:lnTo>
                  <a:lnTo>
                    <a:pt x="4754" y="0"/>
                  </a:lnTo>
                  <a:lnTo>
                    <a:pt x="0" y="0"/>
                  </a:lnTo>
                  <a:lnTo>
                    <a:pt x="0" y="4754"/>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pic>
          <p:nvPicPr>
            <p:cNvPr id="7" name="Picture 6">
              <a:extLst>
                <a:ext uri="{FF2B5EF4-FFF2-40B4-BE49-F238E27FC236}">
                  <a16:creationId xmlns:a16="http://schemas.microsoft.com/office/drawing/2014/main" id="{EDC27BA6-33BE-4DCF-8C6B-DC89DA8433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312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D0C008-465A-4BF3-9FB0-337A53B115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 y="1"/>
              <a:ext cx="28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F6AA24C-357B-4EE1-910A-C06E992391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04"/>
              <a:ext cx="340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45CEED9-C41C-4AE3-A317-66006850D9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676"/>
              <a:ext cx="34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7DD4E03-749A-4670-87F6-BD5ED0D374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5" y="1"/>
              <a:ext cx="136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B43CCCA-BCF0-403E-879F-DE97BD0865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5" y="804"/>
              <a:ext cx="136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3D138BB-1674-4544-871E-74C638D6A8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5" y="1676"/>
              <a:ext cx="136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BB43C076-1DDA-42E4-8843-55EEBBA574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95" y="2546"/>
              <a:ext cx="136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C4422B4-61C1-4352-83F1-ECC1446EE9A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5" y="3414"/>
              <a:ext cx="136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CB9F141-6199-46E4-A6F8-E55163E69F2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95" y="4280"/>
              <a:ext cx="8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689EBF7-E574-4CF2-AA6C-AB1CFDC193B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08" y="4280"/>
              <a:ext cx="5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959C9F37-B528-466A-943B-F5BA0517F2B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2034"/>
              <a:ext cx="3120"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96FDA5F-5907-4FFD-8FD4-42EC0A0C95D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26" y="2034"/>
              <a:ext cx="280"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5C04F884-B3BD-4088-A28B-9DC3134D05E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2546"/>
              <a:ext cx="340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7E8A39E7-6DE8-481E-960D-DD44C37004E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44" y="3414"/>
              <a:ext cx="108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0FBA5DE-AEFC-463E-BEBA-49F727068A4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26" y="3414"/>
              <a:ext cx="28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68E39D5D-DA3C-4832-BDF0-E92E7C4B7E7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3414"/>
              <a:ext cx="204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6F84E54A-0857-40E8-AF8C-61A901E94C9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62" y="4076"/>
              <a:ext cx="216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B3E4BF55-A552-4BFD-934C-3CB3BBA71E9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26" y="4076"/>
              <a:ext cx="2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E4F1F473-3243-442F-8B4F-7C3258E7D47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4076"/>
              <a:ext cx="96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FB9E75C6-3CA1-4DCC-9C1B-27940916CD5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044" y="4280"/>
              <a:ext cx="10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7EECF604-EA50-455C-A3CE-3CC70C58ECF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0" y="2534"/>
              <a:ext cx="68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7C1567D7-3973-406F-BC13-E15FB72049C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1"/>
              <a:ext cx="4760" cy="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5154D28C-771C-4AB3-8B66-CBF20FD67F60}"/>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4268"/>
              <a:ext cx="20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341DA7D7-4A6F-4D0A-A33C-92F0B5E2F77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2034"/>
              <a:ext cx="40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C87719F2-0B70-419C-9A5D-E5DAD98EE5DA}"/>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126" y="4268"/>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DCD9EB7A-3735-4A70-9FF2-ACD5E0F8AA1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4" y="4076"/>
              <a:ext cx="272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60">
              <a:extLst>
                <a:ext uri="{FF2B5EF4-FFF2-40B4-BE49-F238E27FC236}">
                  <a16:creationId xmlns:a16="http://schemas.microsoft.com/office/drawing/2014/main" id="{120F8E5D-1B71-4EB9-9D65-4983692DB66D}"/>
                </a:ext>
              </a:extLst>
            </p:cNvPr>
            <p:cNvSpPr>
              <a:spLocks/>
            </p:cNvSpPr>
            <p:nvPr/>
          </p:nvSpPr>
          <p:spPr bwMode="auto">
            <a:xfrm>
              <a:off x="2054" y="2040"/>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pic>
          <p:nvPicPr>
            <p:cNvPr id="35" name="Picture 34">
              <a:extLst>
                <a:ext uri="{FF2B5EF4-FFF2-40B4-BE49-F238E27FC236}">
                  <a16:creationId xmlns:a16="http://schemas.microsoft.com/office/drawing/2014/main" id="{8BE55BDC-DF86-4B95-BC2C-B8D84AEF411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66" y="2260"/>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26F0D62B-E642-414D-B51A-BA498C59C64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633" y="1561"/>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636009DA-78DF-4B52-87C3-82D9FF1648B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002" y="2720"/>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1E3D47B2-2F07-42EB-9A7E-13002E1F7E9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385" y="2837"/>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91FC3DCE-4FDA-46AC-9F70-3E07681123C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325" y="1693"/>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6">
              <a:extLst>
                <a:ext uri="{FF2B5EF4-FFF2-40B4-BE49-F238E27FC236}">
                  <a16:creationId xmlns:a16="http://schemas.microsoft.com/office/drawing/2014/main" id="{BB5EBB22-6D7B-4397-93E7-069B83C2658A}"/>
                </a:ext>
              </a:extLst>
            </p:cNvPr>
            <p:cNvSpPr>
              <a:spLocks/>
            </p:cNvSpPr>
            <p:nvPr/>
          </p:nvSpPr>
          <p:spPr bwMode="auto">
            <a:xfrm>
              <a:off x="613" y="2522"/>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pic>
          <p:nvPicPr>
            <p:cNvPr id="41" name="Picture 40">
              <a:extLst>
                <a:ext uri="{FF2B5EF4-FFF2-40B4-BE49-F238E27FC236}">
                  <a16:creationId xmlns:a16="http://schemas.microsoft.com/office/drawing/2014/main" id="{567AE01E-50EF-410D-AFA4-9CD077807DF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86" y="1404"/>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68">
              <a:extLst>
                <a:ext uri="{FF2B5EF4-FFF2-40B4-BE49-F238E27FC236}">
                  <a16:creationId xmlns:a16="http://schemas.microsoft.com/office/drawing/2014/main" id="{0F35EF3A-70B5-4D2F-AFC2-C0D53AEE7964}"/>
                </a:ext>
              </a:extLst>
            </p:cNvPr>
            <p:cNvSpPr>
              <a:spLocks/>
            </p:cNvSpPr>
            <p:nvPr/>
          </p:nvSpPr>
          <p:spPr bwMode="auto">
            <a:xfrm>
              <a:off x="509" y="2456"/>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pic>
          <p:nvPicPr>
            <p:cNvPr id="43" name="Picture 42">
              <a:extLst>
                <a:ext uri="{FF2B5EF4-FFF2-40B4-BE49-F238E27FC236}">
                  <a16:creationId xmlns:a16="http://schemas.microsoft.com/office/drawing/2014/main" id="{A81EB65F-5292-41EE-BF42-40BE8299E3A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74" y="2229"/>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2875BC41-4797-4042-B6A1-9D1397D19FA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680" y="2594"/>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71">
              <a:extLst>
                <a:ext uri="{FF2B5EF4-FFF2-40B4-BE49-F238E27FC236}">
                  <a16:creationId xmlns:a16="http://schemas.microsoft.com/office/drawing/2014/main" id="{29D17D3E-D513-40C7-9B2A-29F1911E1524}"/>
                </a:ext>
              </a:extLst>
            </p:cNvPr>
            <p:cNvSpPr>
              <a:spLocks/>
            </p:cNvSpPr>
            <p:nvPr/>
          </p:nvSpPr>
          <p:spPr bwMode="auto">
            <a:xfrm>
              <a:off x="2288" y="2471"/>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pic>
          <p:nvPicPr>
            <p:cNvPr id="46" name="Picture 45">
              <a:extLst>
                <a:ext uri="{FF2B5EF4-FFF2-40B4-BE49-F238E27FC236}">
                  <a16:creationId xmlns:a16="http://schemas.microsoft.com/office/drawing/2014/main" id="{24FA6F97-784E-4165-B6FF-B1441B33457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133" y="3074"/>
              <a:ext cx="26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73">
              <a:extLst>
                <a:ext uri="{FF2B5EF4-FFF2-40B4-BE49-F238E27FC236}">
                  <a16:creationId xmlns:a16="http://schemas.microsoft.com/office/drawing/2014/main" id="{B03FADFF-A9F1-43E1-8810-E0A8F3D8C74F}"/>
                </a:ext>
              </a:extLst>
            </p:cNvPr>
            <p:cNvSpPr>
              <a:spLocks/>
            </p:cNvSpPr>
            <p:nvPr/>
          </p:nvSpPr>
          <p:spPr bwMode="auto">
            <a:xfrm>
              <a:off x="2321" y="2231"/>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EE90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48" name="Freeform 74">
              <a:extLst>
                <a:ext uri="{FF2B5EF4-FFF2-40B4-BE49-F238E27FC236}">
                  <a16:creationId xmlns:a16="http://schemas.microsoft.com/office/drawing/2014/main" id="{36CED201-9244-4C62-B382-E602E6A87491}"/>
                </a:ext>
              </a:extLst>
            </p:cNvPr>
            <p:cNvSpPr>
              <a:spLocks/>
            </p:cNvSpPr>
            <p:nvPr/>
          </p:nvSpPr>
          <p:spPr bwMode="auto">
            <a:xfrm>
              <a:off x="2166" y="2228"/>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1791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49" name="Freeform 75">
              <a:extLst>
                <a:ext uri="{FF2B5EF4-FFF2-40B4-BE49-F238E27FC236}">
                  <a16:creationId xmlns:a16="http://schemas.microsoft.com/office/drawing/2014/main" id="{0B8A9C69-169F-40B4-8896-E17D71A8036B}"/>
                </a:ext>
              </a:extLst>
            </p:cNvPr>
            <p:cNvSpPr>
              <a:spLocks/>
            </p:cNvSpPr>
            <p:nvPr/>
          </p:nvSpPr>
          <p:spPr bwMode="auto">
            <a:xfrm>
              <a:off x="1847" y="2241"/>
              <a:ext cx="235" cy="235"/>
            </a:xfrm>
            <a:custGeom>
              <a:avLst/>
              <a:gdLst>
                <a:gd name="T0" fmla="*/ 234 w 235"/>
                <a:gd name="T1" fmla="*/ 117 h 235"/>
                <a:gd name="T2" fmla="*/ 225 w 235"/>
                <a:gd name="T3" fmla="*/ 71 h 235"/>
                <a:gd name="T4" fmla="*/ 200 w 235"/>
                <a:gd name="T5" fmla="*/ 34 h 235"/>
                <a:gd name="T6" fmla="*/ 164 w 235"/>
                <a:gd name="T7" fmla="*/ 10 h 235"/>
                <a:gd name="T8" fmla="*/ 162 w 235"/>
                <a:gd name="T9" fmla="*/ 9 h 235"/>
                <a:gd name="T10" fmla="*/ 117 w 235"/>
                <a:gd name="T11" fmla="*/ 0 h 235"/>
                <a:gd name="T12" fmla="*/ 71 w 235"/>
                <a:gd name="T13" fmla="*/ 9 h 235"/>
                <a:gd name="T14" fmla="*/ 34 w 235"/>
                <a:gd name="T15" fmla="*/ 34 h 235"/>
                <a:gd name="T16" fmla="*/ 9 w 235"/>
                <a:gd name="T17" fmla="*/ 71 h 235"/>
                <a:gd name="T18" fmla="*/ 0 w 235"/>
                <a:gd name="T19" fmla="*/ 117 h 235"/>
                <a:gd name="T20" fmla="*/ 9 w 235"/>
                <a:gd name="T21" fmla="*/ 162 h 235"/>
                <a:gd name="T22" fmla="*/ 34 w 235"/>
                <a:gd name="T23" fmla="*/ 200 h 235"/>
                <a:gd name="T24" fmla="*/ 71 w 235"/>
                <a:gd name="T25" fmla="*/ 225 h 235"/>
                <a:gd name="T26" fmla="*/ 117 w 235"/>
                <a:gd name="T27" fmla="*/ 234 h 235"/>
                <a:gd name="T28" fmla="*/ 162 w 235"/>
                <a:gd name="T29" fmla="*/ 225 h 235"/>
                <a:gd name="T30" fmla="*/ 164 w 235"/>
                <a:gd name="T31" fmla="*/ 224 h 235"/>
                <a:gd name="T32" fmla="*/ 200 w 235"/>
                <a:gd name="T33" fmla="*/ 200 h 235"/>
                <a:gd name="T34" fmla="*/ 225 w 235"/>
                <a:gd name="T35" fmla="*/ 162 h 235"/>
                <a:gd name="T36" fmla="*/ 234 w 235"/>
                <a:gd name="T37" fmla="*/ 1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235">
                  <a:moveTo>
                    <a:pt x="234" y="117"/>
                  </a:moveTo>
                  <a:lnTo>
                    <a:pt x="225" y="71"/>
                  </a:lnTo>
                  <a:lnTo>
                    <a:pt x="200" y="34"/>
                  </a:lnTo>
                  <a:lnTo>
                    <a:pt x="164" y="10"/>
                  </a:lnTo>
                  <a:lnTo>
                    <a:pt x="162" y="9"/>
                  </a:lnTo>
                  <a:lnTo>
                    <a:pt x="117" y="0"/>
                  </a:lnTo>
                  <a:lnTo>
                    <a:pt x="71" y="9"/>
                  </a:lnTo>
                  <a:lnTo>
                    <a:pt x="34" y="34"/>
                  </a:lnTo>
                  <a:lnTo>
                    <a:pt x="9" y="71"/>
                  </a:lnTo>
                  <a:lnTo>
                    <a:pt x="0" y="117"/>
                  </a:lnTo>
                  <a:lnTo>
                    <a:pt x="9" y="162"/>
                  </a:lnTo>
                  <a:lnTo>
                    <a:pt x="34" y="200"/>
                  </a:lnTo>
                  <a:lnTo>
                    <a:pt x="71" y="225"/>
                  </a:lnTo>
                  <a:lnTo>
                    <a:pt x="117" y="234"/>
                  </a:lnTo>
                  <a:lnTo>
                    <a:pt x="162" y="225"/>
                  </a:lnTo>
                  <a:lnTo>
                    <a:pt x="164" y="224"/>
                  </a:lnTo>
                  <a:lnTo>
                    <a:pt x="200" y="200"/>
                  </a:lnTo>
                  <a:lnTo>
                    <a:pt x="225" y="162"/>
                  </a:lnTo>
                  <a:lnTo>
                    <a:pt x="234" y="117"/>
                  </a:lnTo>
                </a:path>
              </a:pathLst>
            </a:custGeom>
            <a:solidFill>
              <a:srgbClr val="668C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nvGrpSpPr>
            <p:cNvPr id="50" name="Group 49">
              <a:extLst>
                <a:ext uri="{FF2B5EF4-FFF2-40B4-BE49-F238E27FC236}">
                  <a16:creationId xmlns:a16="http://schemas.microsoft.com/office/drawing/2014/main" id="{9245AF92-2B1E-45B5-9540-DDFFCEEE278A}"/>
                </a:ext>
              </a:extLst>
            </p:cNvPr>
            <p:cNvGrpSpPr>
              <a:grpSpLocks/>
            </p:cNvGrpSpPr>
            <p:nvPr/>
          </p:nvGrpSpPr>
          <p:grpSpPr bwMode="auto">
            <a:xfrm>
              <a:off x="950" y="4754"/>
              <a:ext cx="3257" cy="39"/>
              <a:chOff x="950" y="4754"/>
              <a:chExt cx="3257" cy="39"/>
            </a:xfrm>
          </p:grpSpPr>
          <p:sp>
            <p:nvSpPr>
              <p:cNvPr id="66" name="Freeform 77">
                <a:extLst>
                  <a:ext uri="{FF2B5EF4-FFF2-40B4-BE49-F238E27FC236}">
                    <a16:creationId xmlns:a16="http://schemas.microsoft.com/office/drawing/2014/main" id="{253BBCD3-18EB-492A-865F-05C3F67791A0}"/>
                  </a:ext>
                </a:extLst>
              </p:cNvPr>
              <p:cNvSpPr>
                <a:spLocks/>
              </p:cNvSpPr>
              <p:nvPr/>
            </p:nvSpPr>
            <p:spPr bwMode="auto">
              <a:xfrm>
                <a:off x="950" y="4754"/>
                <a:ext cx="3257" cy="39"/>
              </a:xfrm>
              <a:custGeom>
                <a:avLst/>
                <a:gdLst>
                  <a:gd name="T0" fmla="*/ 11 w 3257"/>
                  <a:gd name="T1" fmla="*/ 0 h 39"/>
                  <a:gd name="T2" fmla="*/ 0 w 3257"/>
                  <a:gd name="T3" fmla="*/ 0 h 39"/>
                  <a:gd name="T4" fmla="*/ 0 w 3257"/>
                  <a:gd name="T5" fmla="*/ 38 h 39"/>
                  <a:gd name="T6" fmla="*/ 11 w 3257"/>
                  <a:gd name="T7" fmla="*/ 38 h 39"/>
                  <a:gd name="T8" fmla="*/ 11 w 3257"/>
                  <a:gd name="T9" fmla="*/ 0 h 39"/>
                </a:gdLst>
                <a:ahLst/>
                <a:cxnLst>
                  <a:cxn ang="0">
                    <a:pos x="T0" y="T1"/>
                  </a:cxn>
                  <a:cxn ang="0">
                    <a:pos x="T2" y="T3"/>
                  </a:cxn>
                  <a:cxn ang="0">
                    <a:pos x="T4" y="T5"/>
                  </a:cxn>
                  <a:cxn ang="0">
                    <a:pos x="T6" y="T7"/>
                  </a:cxn>
                  <a:cxn ang="0">
                    <a:pos x="T8" y="T9"/>
                  </a:cxn>
                </a:cxnLst>
                <a:rect l="0" t="0" r="r" b="b"/>
                <a:pathLst>
                  <a:path w="3257" h="39">
                    <a:moveTo>
                      <a:pt x="11" y="0"/>
                    </a:moveTo>
                    <a:lnTo>
                      <a:pt x="0" y="0"/>
                    </a:lnTo>
                    <a:lnTo>
                      <a:pt x="0" y="38"/>
                    </a:lnTo>
                    <a:lnTo>
                      <a:pt x="11" y="38"/>
                    </a:lnTo>
                    <a:lnTo>
                      <a:pt x="11" y="0"/>
                    </a:ln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7" name="Freeform 78">
                <a:extLst>
                  <a:ext uri="{FF2B5EF4-FFF2-40B4-BE49-F238E27FC236}">
                    <a16:creationId xmlns:a16="http://schemas.microsoft.com/office/drawing/2014/main" id="{3FD4AF6C-28A4-4964-BD00-DA9064B54275}"/>
                  </a:ext>
                </a:extLst>
              </p:cNvPr>
              <p:cNvSpPr>
                <a:spLocks/>
              </p:cNvSpPr>
              <p:nvPr/>
            </p:nvSpPr>
            <p:spPr bwMode="auto">
              <a:xfrm>
                <a:off x="950" y="4754"/>
                <a:ext cx="3257" cy="39"/>
              </a:xfrm>
              <a:custGeom>
                <a:avLst/>
                <a:gdLst>
                  <a:gd name="T0" fmla="*/ 1093 w 3257"/>
                  <a:gd name="T1" fmla="*/ 0 h 39"/>
                  <a:gd name="T2" fmla="*/ 1081 w 3257"/>
                  <a:gd name="T3" fmla="*/ 0 h 39"/>
                  <a:gd name="T4" fmla="*/ 1081 w 3257"/>
                  <a:gd name="T5" fmla="*/ 38 h 39"/>
                  <a:gd name="T6" fmla="*/ 1093 w 3257"/>
                  <a:gd name="T7" fmla="*/ 38 h 39"/>
                  <a:gd name="T8" fmla="*/ 1093 w 3257"/>
                  <a:gd name="T9" fmla="*/ 0 h 39"/>
                </a:gdLst>
                <a:ahLst/>
                <a:cxnLst>
                  <a:cxn ang="0">
                    <a:pos x="T0" y="T1"/>
                  </a:cxn>
                  <a:cxn ang="0">
                    <a:pos x="T2" y="T3"/>
                  </a:cxn>
                  <a:cxn ang="0">
                    <a:pos x="T4" y="T5"/>
                  </a:cxn>
                  <a:cxn ang="0">
                    <a:pos x="T6" y="T7"/>
                  </a:cxn>
                  <a:cxn ang="0">
                    <a:pos x="T8" y="T9"/>
                  </a:cxn>
                </a:cxnLst>
                <a:rect l="0" t="0" r="r" b="b"/>
                <a:pathLst>
                  <a:path w="3257" h="39">
                    <a:moveTo>
                      <a:pt x="1093" y="0"/>
                    </a:moveTo>
                    <a:lnTo>
                      <a:pt x="1081" y="0"/>
                    </a:lnTo>
                    <a:lnTo>
                      <a:pt x="1081" y="38"/>
                    </a:lnTo>
                    <a:lnTo>
                      <a:pt x="1093" y="38"/>
                    </a:lnTo>
                    <a:lnTo>
                      <a:pt x="1093" y="0"/>
                    </a:ln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8" name="Freeform 79">
                <a:extLst>
                  <a:ext uri="{FF2B5EF4-FFF2-40B4-BE49-F238E27FC236}">
                    <a16:creationId xmlns:a16="http://schemas.microsoft.com/office/drawing/2014/main" id="{ED977532-C726-41C8-8DDB-186E475059B8}"/>
                  </a:ext>
                </a:extLst>
              </p:cNvPr>
              <p:cNvSpPr>
                <a:spLocks/>
              </p:cNvSpPr>
              <p:nvPr/>
            </p:nvSpPr>
            <p:spPr bwMode="auto">
              <a:xfrm>
                <a:off x="950" y="4754"/>
                <a:ext cx="3257" cy="39"/>
              </a:xfrm>
              <a:custGeom>
                <a:avLst/>
                <a:gdLst>
                  <a:gd name="T0" fmla="*/ 2175 w 3257"/>
                  <a:gd name="T1" fmla="*/ 0 h 39"/>
                  <a:gd name="T2" fmla="*/ 2163 w 3257"/>
                  <a:gd name="T3" fmla="*/ 0 h 39"/>
                  <a:gd name="T4" fmla="*/ 2163 w 3257"/>
                  <a:gd name="T5" fmla="*/ 38 h 39"/>
                  <a:gd name="T6" fmla="*/ 2175 w 3257"/>
                  <a:gd name="T7" fmla="*/ 38 h 39"/>
                  <a:gd name="T8" fmla="*/ 2175 w 3257"/>
                  <a:gd name="T9" fmla="*/ 0 h 39"/>
                </a:gdLst>
                <a:ahLst/>
                <a:cxnLst>
                  <a:cxn ang="0">
                    <a:pos x="T0" y="T1"/>
                  </a:cxn>
                  <a:cxn ang="0">
                    <a:pos x="T2" y="T3"/>
                  </a:cxn>
                  <a:cxn ang="0">
                    <a:pos x="T4" y="T5"/>
                  </a:cxn>
                  <a:cxn ang="0">
                    <a:pos x="T6" y="T7"/>
                  </a:cxn>
                  <a:cxn ang="0">
                    <a:pos x="T8" y="T9"/>
                  </a:cxn>
                </a:cxnLst>
                <a:rect l="0" t="0" r="r" b="b"/>
                <a:pathLst>
                  <a:path w="3257" h="39">
                    <a:moveTo>
                      <a:pt x="2175" y="0"/>
                    </a:moveTo>
                    <a:lnTo>
                      <a:pt x="2163" y="0"/>
                    </a:lnTo>
                    <a:lnTo>
                      <a:pt x="2163" y="38"/>
                    </a:lnTo>
                    <a:lnTo>
                      <a:pt x="2175" y="38"/>
                    </a:lnTo>
                    <a:lnTo>
                      <a:pt x="2175" y="0"/>
                    </a:ln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9" name="Freeform 80">
                <a:extLst>
                  <a:ext uri="{FF2B5EF4-FFF2-40B4-BE49-F238E27FC236}">
                    <a16:creationId xmlns:a16="http://schemas.microsoft.com/office/drawing/2014/main" id="{30035535-E03C-4644-A2AF-A43CE0CED0F9}"/>
                  </a:ext>
                </a:extLst>
              </p:cNvPr>
              <p:cNvSpPr>
                <a:spLocks/>
              </p:cNvSpPr>
              <p:nvPr/>
            </p:nvSpPr>
            <p:spPr bwMode="auto">
              <a:xfrm>
                <a:off x="950" y="4754"/>
                <a:ext cx="3257" cy="39"/>
              </a:xfrm>
              <a:custGeom>
                <a:avLst/>
                <a:gdLst>
                  <a:gd name="T0" fmla="*/ 3257 w 3257"/>
                  <a:gd name="T1" fmla="*/ 0 h 39"/>
                  <a:gd name="T2" fmla="*/ 3245 w 3257"/>
                  <a:gd name="T3" fmla="*/ 0 h 39"/>
                  <a:gd name="T4" fmla="*/ 3245 w 3257"/>
                  <a:gd name="T5" fmla="*/ 38 h 39"/>
                  <a:gd name="T6" fmla="*/ 3257 w 3257"/>
                  <a:gd name="T7" fmla="*/ 38 h 39"/>
                  <a:gd name="T8" fmla="*/ 3257 w 3257"/>
                  <a:gd name="T9" fmla="*/ 0 h 39"/>
                </a:gdLst>
                <a:ahLst/>
                <a:cxnLst>
                  <a:cxn ang="0">
                    <a:pos x="T0" y="T1"/>
                  </a:cxn>
                  <a:cxn ang="0">
                    <a:pos x="T2" y="T3"/>
                  </a:cxn>
                  <a:cxn ang="0">
                    <a:pos x="T4" y="T5"/>
                  </a:cxn>
                  <a:cxn ang="0">
                    <a:pos x="T6" y="T7"/>
                  </a:cxn>
                  <a:cxn ang="0">
                    <a:pos x="T8" y="T9"/>
                  </a:cxn>
                </a:cxnLst>
                <a:rect l="0" t="0" r="r" b="b"/>
                <a:pathLst>
                  <a:path w="3257" h="39">
                    <a:moveTo>
                      <a:pt x="3257" y="0"/>
                    </a:moveTo>
                    <a:lnTo>
                      <a:pt x="3245" y="0"/>
                    </a:lnTo>
                    <a:lnTo>
                      <a:pt x="3245" y="38"/>
                    </a:lnTo>
                    <a:lnTo>
                      <a:pt x="3257" y="38"/>
                    </a:lnTo>
                    <a:lnTo>
                      <a:pt x="3257" y="0"/>
                    </a:ln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grpSp>
          <p:nvGrpSpPr>
            <p:cNvPr id="51" name="Group 50">
              <a:extLst>
                <a:ext uri="{FF2B5EF4-FFF2-40B4-BE49-F238E27FC236}">
                  <a16:creationId xmlns:a16="http://schemas.microsoft.com/office/drawing/2014/main" id="{EDF58E46-3C08-455B-8244-9C1DBFDE3A24}"/>
                </a:ext>
              </a:extLst>
            </p:cNvPr>
            <p:cNvGrpSpPr>
              <a:grpSpLocks/>
            </p:cNvGrpSpPr>
            <p:nvPr/>
          </p:nvGrpSpPr>
          <p:grpSpPr bwMode="auto">
            <a:xfrm>
              <a:off x="838" y="4823"/>
              <a:ext cx="3445" cy="94"/>
              <a:chOff x="838" y="4823"/>
              <a:chExt cx="3445" cy="94"/>
            </a:xfrm>
          </p:grpSpPr>
          <p:sp>
            <p:nvSpPr>
              <p:cNvPr id="52" name="Freeform 82">
                <a:extLst>
                  <a:ext uri="{FF2B5EF4-FFF2-40B4-BE49-F238E27FC236}">
                    <a16:creationId xmlns:a16="http://schemas.microsoft.com/office/drawing/2014/main" id="{EE18A676-6C90-461C-9D13-94E1256F725C}"/>
                  </a:ext>
                </a:extLst>
              </p:cNvPr>
              <p:cNvSpPr>
                <a:spLocks/>
              </p:cNvSpPr>
              <p:nvPr/>
            </p:nvSpPr>
            <p:spPr bwMode="auto">
              <a:xfrm>
                <a:off x="838" y="4823"/>
                <a:ext cx="3445" cy="94"/>
              </a:xfrm>
              <a:custGeom>
                <a:avLst/>
                <a:gdLst>
                  <a:gd name="T0" fmla="*/ 59 w 3445"/>
                  <a:gd name="T1" fmla="*/ 41 h 94"/>
                  <a:gd name="T2" fmla="*/ 0 w 3445"/>
                  <a:gd name="T3" fmla="*/ 41 h 94"/>
                  <a:gd name="T4" fmla="*/ 0 w 3445"/>
                  <a:gd name="T5" fmla="*/ 51 h 94"/>
                  <a:gd name="T6" fmla="*/ 59 w 3445"/>
                  <a:gd name="T7" fmla="*/ 51 h 94"/>
                  <a:gd name="T8" fmla="*/ 59 w 3445"/>
                  <a:gd name="T9" fmla="*/ 41 h 94"/>
                </a:gdLst>
                <a:ahLst/>
                <a:cxnLst>
                  <a:cxn ang="0">
                    <a:pos x="T0" y="T1"/>
                  </a:cxn>
                  <a:cxn ang="0">
                    <a:pos x="T2" y="T3"/>
                  </a:cxn>
                  <a:cxn ang="0">
                    <a:pos x="T4" y="T5"/>
                  </a:cxn>
                  <a:cxn ang="0">
                    <a:pos x="T6" y="T7"/>
                  </a:cxn>
                  <a:cxn ang="0">
                    <a:pos x="T8" y="T9"/>
                  </a:cxn>
                </a:cxnLst>
                <a:rect l="0" t="0" r="r" b="b"/>
                <a:pathLst>
                  <a:path w="3445" h="94">
                    <a:moveTo>
                      <a:pt x="59" y="41"/>
                    </a:moveTo>
                    <a:lnTo>
                      <a:pt x="0" y="41"/>
                    </a:lnTo>
                    <a:lnTo>
                      <a:pt x="0" y="51"/>
                    </a:lnTo>
                    <a:lnTo>
                      <a:pt x="59" y="51"/>
                    </a:lnTo>
                    <a:lnTo>
                      <a:pt x="59" y="41"/>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3" name="Freeform 83">
                <a:extLst>
                  <a:ext uri="{FF2B5EF4-FFF2-40B4-BE49-F238E27FC236}">
                    <a16:creationId xmlns:a16="http://schemas.microsoft.com/office/drawing/2014/main" id="{6D4BD45C-A898-4200-A0B2-DEDF63F2D8E0}"/>
                  </a:ext>
                </a:extLst>
              </p:cNvPr>
              <p:cNvSpPr>
                <a:spLocks/>
              </p:cNvSpPr>
              <p:nvPr/>
            </p:nvSpPr>
            <p:spPr bwMode="auto">
              <a:xfrm>
                <a:off x="838" y="4823"/>
                <a:ext cx="3445" cy="94"/>
              </a:xfrm>
              <a:custGeom>
                <a:avLst/>
                <a:gdLst>
                  <a:gd name="T0" fmla="*/ 131 w 3445"/>
                  <a:gd name="T1" fmla="*/ 56 h 94"/>
                  <a:gd name="T2" fmla="*/ 131 w 3445"/>
                  <a:gd name="T3" fmla="*/ 35 h 94"/>
                  <a:gd name="T4" fmla="*/ 130 w 3445"/>
                  <a:gd name="T5" fmla="*/ 30 h 94"/>
                  <a:gd name="T6" fmla="*/ 128 w 3445"/>
                  <a:gd name="T7" fmla="*/ 19 h 94"/>
                  <a:gd name="T8" fmla="*/ 126 w 3445"/>
                  <a:gd name="T9" fmla="*/ 15 h 94"/>
                  <a:gd name="T10" fmla="*/ 122 w 3445"/>
                  <a:gd name="T11" fmla="*/ 9 h 94"/>
                  <a:gd name="T12" fmla="*/ 121 w 3445"/>
                  <a:gd name="T13" fmla="*/ 7 h 94"/>
                  <a:gd name="T14" fmla="*/ 119 w 3445"/>
                  <a:gd name="T15" fmla="*/ 6 h 94"/>
                  <a:gd name="T16" fmla="*/ 119 w 3445"/>
                  <a:gd name="T17" fmla="*/ 31 h 94"/>
                  <a:gd name="T18" fmla="*/ 119 w 3445"/>
                  <a:gd name="T19" fmla="*/ 61 h 94"/>
                  <a:gd name="T20" fmla="*/ 118 w 3445"/>
                  <a:gd name="T21" fmla="*/ 71 h 94"/>
                  <a:gd name="T22" fmla="*/ 111 w 3445"/>
                  <a:gd name="T23" fmla="*/ 81 h 94"/>
                  <a:gd name="T24" fmla="*/ 106 w 3445"/>
                  <a:gd name="T25" fmla="*/ 83 h 94"/>
                  <a:gd name="T26" fmla="*/ 96 w 3445"/>
                  <a:gd name="T27" fmla="*/ 83 h 94"/>
                  <a:gd name="T28" fmla="*/ 92 w 3445"/>
                  <a:gd name="T29" fmla="*/ 81 h 94"/>
                  <a:gd name="T30" fmla="*/ 85 w 3445"/>
                  <a:gd name="T31" fmla="*/ 71 h 94"/>
                  <a:gd name="T32" fmla="*/ 83 w 3445"/>
                  <a:gd name="T33" fmla="*/ 61 h 94"/>
                  <a:gd name="T34" fmla="*/ 83 w 3445"/>
                  <a:gd name="T35" fmla="*/ 31 h 94"/>
                  <a:gd name="T36" fmla="*/ 85 w 3445"/>
                  <a:gd name="T37" fmla="*/ 21 h 94"/>
                  <a:gd name="T38" fmla="*/ 89 w 3445"/>
                  <a:gd name="T39" fmla="*/ 15 h 94"/>
                  <a:gd name="T40" fmla="*/ 92 w 3445"/>
                  <a:gd name="T41" fmla="*/ 11 h 94"/>
                  <a:gd name="T42" fmla="*/ 96 w 3445"/>
                  <a:gd name="T43" fmla="*/ 9 h 94"/>
                  <a:gd name="T44" fmla="*/ 106 w 3445"/>
                  <a:gd name="T45" fmla="*/ 9 h 94"/>
                  <a:gd name="T46" fmla="*/ 111 w 3445"/>
                  <a:gd name="T47" fmla="*/ 11 h 94"/>
                  <a:gd name="T48" fmla="*/ 118 w 3445"/>
                  <a:gd name="T49" fmla="*/ 21 h 94"/>
                  <a:gd name="T50" fmla="*/ 119 w 3445"/>
                  <a:gd name="T51" fmla="*/ 31 h 94"/>
                  <a:gd name="T52" fmla="*/ 119 w 3445"/>
                  <a:gd name="T53" fmla="*/ 6 h 94"/>
                  <a:gd name="T54" fmla="*/ 118 w 3445"/>
                  <a:gd name="T55" fmla="*/ 4 h 94"/>
                  <a:gd name="T56" fmla="*/ 114 w 3445"/>
                  <a:gd name="T57" fmla="*/ 2 h 94"/>
                  <a:gd name="T58" fmla="*/ 110 w 3445"/>
                  <a:gd name="T59" fmla="*/ 0 h 94"/>
                  <a:gd name="T60" fmla="*/ 106 w 3445"/>
                  <a:gd name="T61" fmla="*/ 0 h 94"/>
                  <a:gd name="T62" fmla="*/ 95 w 3445"/>
                  <a:gd name="T63" fmla="*/ 0 h 94"/>
                  <a:gd name="T64" fmla="*/ 89 w 3445"/>
                  <a:gd name="T65" fmla="*/ 1 h 94"/>
                  <a:gd name="T66" fmla="*/ 85 w 3445"/>
                  <a:gd name="T67" fmla="*/ 5 h 94"/>
                  <a:gd name="T68" fmla="*/ 81 w 3445"/>
                  <a:gd name="T69" fmla="*/ 8 h 94"/>
                  <a:gd name="T70" fmla="*/ 77 w 3445"/>
                  <a:gd name="T71" fmla="*/ 13 h 94"/>
                  <a:gd name="T72" fmla="*/ 73 w 3445"/>
                  <a:gd name="T73" fmla="*/ 26 h 94"/>
                  <a:gd name="T74" fmla="*/ 72 w 3445"/>
                  <a:gd name="T75" fmla="*/ 35 h 94"/>
                  <a:gd name="T76" fmla="*/ 72 w 3445"/>
                  <a:gd name="T77" fmla="*/ 63 h 94"/>
                  <a:gd name="T78" fmla="*/ 75 w 3445"/>
                  <a:gd name="T79" fmla="*/ 75 h 94"/>
                  <a:gd name="T80" fmla="*/ 81 w 3445"/>
                  <a:gd name="T81" fmla="*/ 83 h 94"/>
                  <a:gd name="T82" fmla="*/ 86 w 3445"/>
                  <a:gd name="T83" fmla="*/ 89 h 94"/>
                  <a:gd name="T84" fmla="*/ 93 w 3445"/>
                  <a:gd name="T85" fmla="*/ 92 h 94"/>
                  <a:gd name="T86" fmla="*/ 108 w 3445"/>
                  <a:gd name="T87" fmla="*/ 92 h 94"/>
                  <a:gd name="T88" fmla="*/ 113 w 3445"/>
                  <a:gd name="T89" fmla="*/ 90 h 94"/>
                  <a:gd name="T90" fmla="*/ 122 w 3445"/>
                  <a:gd name="T91" fmla="*/ 83 h 94"/>
                  <a:gd name="T92" fmla="*/ 122 w 3445"/>
                  <a:gd name="T93" fmla="*/ 83 h 94"/>
                  <a:gd name="T94" fmla="*/ 125 w 3445"/>
                  <a:gd name="T95" fmla="*/ 78 h 94"/>
                  <a:gd name="T96" fmla="*/ 130 w 3445"/>
                  <a:gd name="T97" fmla="*/ 65 h 94"/>
                  <a:gd name="T98" fmla="*/ 131 w 3445"/>
                  <a:gd name="T99"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5" h="94">
                    <a:moveTo>
                      <a:pt x="131" y="56"/>
                    </a:moveTo>
                    <a:lnTo>
                      <a:pt x="131" y="35"/>
                    </a:lnTo>
                    <a:lnTo>
                      <a:pt x="130" y="30"/>
                    </a:lnTo>
                    <a:lnTo>
                      <a:pt x="128" y="19"/>
                    </a:lnTo>
                    <a:lnTo>
                      <a:pt x="126" y="15"/>
                    </a:lnTo>
                    <a:lnTo>
                      <a:pt x="122" y="9"/>
                    </a:lnTo>
                    <a:lnTo>
                      <a:pt x="121" y="7"/>
                    </a:lnTo>
                    <a:lnTo>
                      <a:pt x="119" y="6"/>
                    </a:lnTo>
                    <a:lnTo>
                      <a:pt x="119" y="31"/>
                    </a:lnTo>
                    <a:lnTo>
                      <a:pt x="119" y="61"/>
                    </a:lnTo>
                    <a:lnTo>
                      <a:pt x="118" y="71"/>
                    </a:lnTo>
                    <a:lnTo>
                      <a:pt x="111" y="81"/>
                    </a:lnTo>
                    <a:lnTo>
                      <a:pt x="106" y="83"/>
                    </a:lnTo>
                    <a:lnTo>
                      <a:pt x="96" y="83"/>
                    </a:lnTo>
                    <a:lnTo>
                      <a:pt x="92" y="81"/>
                    </a:lnTo>
                    <a:lnTo>
                      <a:pt x="85" y="71"/>
                    </a:lnTo>
                    <a:lnTo>
                      <a:pt x="83" y="61"/>
                    </a:lnTo>
                    <a:lnTo>
                      <a:pt x="83" y="31"/>
                    </a:lnTo>
                    <a:lnTo>
                      <a:pt x="85" y="21"/>
                    </a:lnTo>
                    <a:lnTo>
                      <a:pt x="89" y="15"/>
                    </a:lnTo>
                    <a:lnTo>
                      <a:pt x="92" y="11"/>
                    </a:lnTo>
                    <a:lnTo>
                      <a:pt x="96" y="9"/>
                    </a:lnTo>
                    <a:lnTo>
                      <a:pt x="106" y="9"/>
                    </a:lnTo>
                    <a:lnTo>
                      <a:pt x="111" y="11"/>
                    </a:lnTo>
                    <a:lnTo>
                      <a:pt x="118" y="21"/>
                    </a:lnTo>
                    <a:lnTo>
                      <a:pt x="119" y="31"/>
                    </a:lnTo>
                    <a:lnTo>
                      <a:pt x="119" y="6"/>
                    </a:lnTo>
                    <a:lnTo>
                      <a:pt x="118" y="4"/>
                    </a:lnTo>
                    <a:lnTo>
                      <a:pt x="114" y="2"/>
                    </a:lnTo>
                    <a:lnTo>
                      <a:pt x="110" y="0"/>
                    </a:lnTo>
                    <a:lnTo>
                      <a:pt x="106" y="0"/>
                    </a:lnTo>
                    <a:lnTo>
                      <a:pt x="95" y="0"/>
                    </a:lnTo>
                    <a:lnTo>
                      <a:pt x="89" y="1"/>
                    </a:lnTo>
                    <a:lnTo>
                      <a:pt x="85" y="5"/>
                    </a:lnTo>
                    <a:lnTo>
                      <a:pt x="81" y="8"/>
                    </a:lnTo>
                    <a:lnTo>
                      <a:pt x="77" y="13"/>
                    </a:lnTo>
                    <a:lnTo>
                      <a:pt x="73" y="26"/>
                    </a:lnTo>
                    <a:lnTo>
                      <a:pt x="72" y="35"/>
                    </a:lnTo>
                    <a:lnTo>
                      <a:pt x="72" y="63"/>
                    </a:lnTo>
                    <a:lnTo>
                      <a:pt x="75" y="75"/>
                    </a:lnTo>
                    <a:lnTo>
                      <a:pt x="81" y="83"/>
                    </a:lnTo>
                    <a:lnTo>
                      <a:pt x="86" y="89"/>
                    </a:lnTo>
                    <a:lnTo>
                      <a:pt x="93" y="92"/>
                    </a:lnTo>
                    <a:lnTo>
                      <a:pt x="108" y="92"/>
                    </a:lnTo>
                    <a:lnTo>
                      <a:pt x="113" y="90"/>
                    </a:lnTo>
                    <a:lnTo>
                      <a:pt x="122" y="83"/>
                    </a:lnTo>
                    <a:lnTo>
                      <a:pt x="122" y="83"/>
                    </a:lnTo>
                    <a:lnTo>
                      <a:pt x="125" y="78"/>
                    </a:lnTo>
                    <a:lnTo>
                      <a:pt x="130" y="65"/>
                    </a:lnTo>
                    <a:lnTo>
                      <a:pt x="131" y="56"/>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4" name="Freeform 84">
                <a:extLst>
                  <a:ext uri="{FF2B5EF4-FFF2-40B4-BE49-F238E27FC236}">
                    <a16:creationId xmlns:a16="http://schemas.microsoft.com/office/drawing/2014/main" id="{07062364-692B-4400-91FD-9D647830D6A8}"/>
                  </a:ext>
                </a:extLst>
              </p:cNvPr>
              <p:cNvSpPr>
                <a:spLocks/>
              </p:cNvSpPr>
              <p:nvPr/>
            </p:nvSpPr>
            <p:spPr bwMode="auto">
              <a:xfrm>
                <a:off x="838" y="4823"/>
                <a:ext cx="3445" cy="94"/>
              </a:xfrm>
              <a:custGeom>
                <a:avLst/>
                <a:gdLst>
                  <a:gd name="T0" fmla="*/ 161 w 3445"/>
                  <a:gd name="T1" fmla="*/ 78 h 94"/>
                  <a:gd name="T2" fmla="*/ 148 w 3445"/>
                  <a:gd name="T3" fmla="*/ 78 h 94"/>
                  <a:gd name="T4" fmla="*/ 148 w 3445"/>
                  <a:gd name="T5" fmla="*/ 91 h 94"/>
                  <a:gd name="T6" fmla="*/ 161 w 3445"/>
                  <a:gd name="T7" fmla="*/ 91 h 94"/>
                  <a:gd name="T8" fmla="*/ 161 w 3445"/>
                  <a:gd name="T9" fmla="*/ 78 h 94"/>
                </a:gdLst>
                <a:ahLst/>
                <a:cxnLst>
                  <a:cxn ang="0">
                    <a:pos x="T0" y="T1"/>
                  </a:cxn>
                  <a:cxn ang="0">
                    <a:pos x="T2" y="T3"/>
                  </a:cxn>
                  <a:cxn ang="0">
                    <a:pos x="T4" y="T5"/>
                  </a:cxn>
                  <a:cxn ang="0">
                    <a:pos x="T6" y="T7"/>
                  </a:cxn>
                  <a:cxn ang="0">
                    <a:pos x="T8" y="T9"/>
                  </a:cxn>
                </a:cxnLst>
                <a:rect l="0" t="0" r="r" b="b"/>
                <a:pathLst>
                  <a:path w="3445" h="94">
                    <a:moveTo>
                      <a:pt x="161" y="78"/>
                    </a:moveTo>
                    <a:lnTo>
                      <a:pt x="148" y="78"/>
                    </a:lnTo>
                    <a:lnTo>
                      <a:pt x="148" y="91"/>
                    </a:lnTo>
                    <a:lnTo>
                      <a:pt x="161" y="91"/>
                    </a:lnTo>
                    <a:lnTo>
                      <a:pt x="161" y="78"/>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5" name="Freeform 85">
                <a:extLst>
                  <a:ext uri="{FF2B5EF4-FFF2-40B4-BE49-F238E27FC236}">
                    <a16:creationId xmlns:a16="http://schemas.microsoft.com/office/drawing/2014/main" id="{8FD3E6E7-BF54-471D-9162-579B3817F2A5}"/>
                  </a:ext>
                </a:extLst>
              </p:cNvPr>
              <p:cNvSpPr>
                <a:spLocks/>
              </p:cNvSpPr>
              <p:nvPr/>
            </p:nvSpPr>
            <p:spPr bwMode="auto">
              <a:xfrm>
                <a:off x="838" y="4823"/>
                <a:ext cx="3445" cy="94"/>
              </a:xfrm>
              <a:custGeom>
                <a:avLst/>
                <a:gdLst>
                  <a:gd name="T0" fmla="*/ 237 w 3445"/>
                  <a:gd name="T1" fmla="*/ 59 h 94"/>
                  <a:gd name="T2" fmla="*/ 224 w 3445"/>
                  <a:gd name="T3" fmla="*/ 59 h 94"/>
                  <a:gd name="T4" fmla="*/ 224 w 3445"/>
                  <a:gd name="T5" fmla="*/ 18 h 94"/>
                  <a:gd name="T6" fmla="*/ 224 w 3445"/>
                  <a:gd name="T7" fmla="*/ 0 h 94"/>
                  <a:gd name="T8" fmla="*/ 215 w 3445"/>
                  <a:gd name="T9" fmla="*/ 0 h 94"/>
                  <a:gd name="T10" fmla="*/ 213 w 3445"/>
                  <a:gd name="T11" fmla="*/ 3 h 94"/>
                  <a:gd name="T12" fmla="*/ 213 w 3445"/>
                  <a:gd name="T13" fmla="*/ 18 h 94"/>
                  <a:gd name="T14" fmla="*/ 213 w 3445"/>
                  <a:gd name="T15" fmla="*/ 59 h 94"/>
                  <a:gd name="T16" fmla="*/ 185 w 3445"/>
                  <a:gd name="T17" fmla="*/ 59 h 94"/>
                  <a:gd name="T18" fmla="*/ 213 w 3445"/>
                  <a:gd name="T19" fmla="*/ 18 h 94"/>
                  <a:gd name="T20" fmla="*/ 213 w 3445"/>
                  <a:gd name="T21" fmla="*/ 3 h 94"/>
                  <a:gd name="T22" fmla="*/ 174 w 3445"/>
                  <a:gd name="T23" fmla="*/ 59 h 94"/>
                  <a:gd name="T24" fmla="*/ 174 w 3445"/>
                  <a:gd name="T25" fmla="*/ 69 h 94"/>
                  <a:gd name="T26" fmla="*/ 213 w 3445"/>
                  <a:gd name="T27" fmla="*/ 69 h 94"/>
                  <a:gd name="T28" fmla="*/ 213 w 3445"/>
                  <a:gd name="T29" fmla="*/ 91 h 94"/>
                  <a:gd name="T30" fmla="*/ 224 w 3445"/>
                  <a:gd name="T31" fmla="*/ 91 h 94"/>
                  <a:gd name="T32" fmla="*/ 224 w 3445"/>
                  <a:gd name="T33" fmla="*/ 69 h 94"/>
                  <a:gd name="T34" fmla="*/ 237 w 3445"/>
                  <a:gd name="T35" fmla="*/ 69 h 94"/>
                  <a:gd name="T36" fmla="*/ 237 w 3445"/>
                  <a:gd name="T37"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5" h="94">
                    <a:moveTo>
                      <a:pt x="237" y="59"/>
                    </a:moveTo>
                    <a:lnTo>
                      <a:pt x="224" y="59"/>
                    </a:lnTo>
                    <a:lnTo>
                      <a:pt x="224" y="18"/>
                    </a:lnTo>
                    <a:lnTo>
                      <a:pt x="224" y="0"/>
                    </a:lnTo>
                    <a:lnTo>
                      <a:pt x="215" y="0"/>
                    </a:lnTo>
                    <a:lnTo>
                      <a:pt x="213" y="3"/>
                    </a:lnTo>
                    <a:lnTo>
                      <a:pt x="213" y="18"/>
                    </a:lnTo>
                    <a:lnTo>
                      <a:pt x="213" y="59"/>
                    </a:lnTo>
                    <a:lnTo>
                      <a:pt x="185" y="59"/>
                    </a:lnTo>
                    <a:lnTo>
                      <a:pt x="213" y="18"/>
                    </a:lnTo>
                    <a:lnTo>
                      <a:pt x="213" y="3"/>
                    </a:lnTo>
                    <a:lnTo>
                      <a:pt x="174" y="59"/>
                    </a:lnTo>
                    <a:lnTo>
                      <a:pt x="174" y="69"/>
                    </a:lnTo>
                    <a:lnTo>
                      <a:pt x="213" y="69"/>
                    </a:lnTo>
                    <a:lnTo>
                      <a:pt x="213" y="91"/>
                    </a:lnTo>
                    <a:lnTo>
                      <a:pt x="224" y="91"/>
                    </a:lnTo>
                    <a:lnTo>
                      <a:pt x="224" y="69"/>
                    </a:lnTo>
                    <a:lnTo>
                      <a:pt x="237" y="69"/>
                    </a:lnTo>
                    <a:lnTo>
                      <a:pt x="237" y="59"/>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6" name="Freeform 86">
                <a:extLst>
                  <a:ext uri="{FF2B5EF4-FFF2-40B4-BE49-F238E27FC236}">
                    <a16:creationId xmlns:a16="http://schemas.microsoft.com/office/drawing/2014/main" id="{2B09A686-8DD6-4A35-8B85-4A5D397397C7}"/>
                  </a:ext>
                </a:extLst>
              </p:cNvPr>
              <p:cNvSpPr>
                <a:spLocks/>
              </p:cNvSpPr>
              <p:nvPr/>
            </p:nvSpPr>
            <p:spPr bwMode="auto">
              <a:xfrm>
                <a:off x="838" y="4823"/>
                <a:ext cx="3445" cy="94"/>
              </a:xfrm>
              <a:custGeom>
                <a:avLst/>
                <a:gdLst>
                  <a:gd name="T0" fmla="*/ 1141 w 3445"/>
                  <a:gd name="T1" fmla="*/ 41 h 94"/>
                  <a:gd name="T2" fmla="*/ 1081 w 3445"/>
                  <a:gd name="T3" fmla="*/ 41 h 94"/>
                  <a:gd name="T4" fmla="*/ 1081 w 3445"/>
                  <a:gd name="T5" fmla="*/ 51 h 94"/>
                  <a:gd name="T6" fmla="*/ 1141 w 3445"/>
                  <a:gd name="T7" fmla="*/ 51 h 94"/>
                  <a:gd name="T8" fmla="*/ 1141 w 3445"/>
                  <a:gd name="T9" fmla="*/ 41 h 94"/>
                </a:gdLst>
                <a:ahLst/>
                <a:cxnLst>
                  <a:cxn ang="0">
                    <a:pos x="T0" y="T1"/>
                  </a:cxn>
                  <a:cxn ang="0">
                    <a:pos x="T2" y="T3"/>
                  </a:cxn>
                  <a:cxn ang="0">
                    <a:pos x="T4" y="T5"/>
                  </a:cxn>
                  <a:cxn ang="0">
                    <a:pos x="T6" y="T7"/>
                  </a:cxn>
                  <a:cxn ang="0">
                    <a:pos x="T8" y="T9"/>
                  </a:cxn>
                </a:cxnLst>
                <a:rect l="0" t="0" r="r" b="b"/>
                <a:pathLst>
                  <a:path w="3445" h="94">
                    <a:moveTo>
                      <a:pt x="1141" y="41"/>
                    </a:moveTo>
                    <a:lnTo>
                      <a:pt x="1081" y="41"/>
                    </a:lnTo>
                    <a:lnTo>
                      <a:pt x="1081" y="51"/>
                    </a:lnTo>
                    <a:lnTo>
                      <a:pt x="1141" y="51"/>
                    </a:lnTo>
                    <a:lnTo>
                      <a:pt x="1141" y="41"/>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7" name="Freeform 87">
                <a:extLst>
                  <a:ext uri="{FF2B5EF4-FFF2-40B4-BE49-F238E27FC236}">
                    <a16:creationId xmlns:a16="http://schemas.microsoft.com/office/drawing/2014/main" id="{B2980BFC-D865-4E5E-878C-5CB7F04C07EC}"/>
                  </a:ext>
                </a:extLst>
              </p:cNvPr>
              <p:cNvSpPr>
                <a:spLocks/>
              </p:cNvSpPr>
              <p:nvPr/>
            </p:nvSpPr>
            <p:spPr bwMode="auto">
              <a:xfrm>
                <a:off x="838" y="4823"/>
                <a:ext cx="3445" cy="94"/>
              </a:xfrm>
              <a:custGeom>
                <a:avLst/>
                <a:gdLst>
                  <a:gd name="T0" fmla="*/ 1213 w 3445"/>
                  <a:gd name="T1" fmla="*/ 57 h 94"/>
                  <a:gd name="T2" fmla="*/ 1213 w 3445"/>
                  <a:gd name="T3" fmla="*/ 36 h 94"/>
                  <a:gd name="T4" fmla="*/ 1212 w 3445"/>
                  <a:gd name="T5" fmla="*/ 30 h 94"/>
                  <a:gd name="T6" fmla="*/ 1209 w 3445"/>
                  <a:gd name="T7" fmla="*/ 20 h 94"/>
                  <a:gd name="T8" fmla="*/ 1207 w 3445"/>
                  <a:gd name="T9" fmla="*/ 15 h 94"/>
                  <a:gd name="T10" fmla="*/ 1204 w 3445"/>
                  <a:gd name="T11" fmla="*/ 9 h 94"/>
                  <a:gd name="T12" fmla="*/ 1203 w 3445"/>
                  <a:gd name="T13" fmla="*/ 8 h 94"/>
                  <a:gd name="T14" fmla="*/ 1201 w 3445"/>
                  <a:gd name="T15" fmla="*/ 6 h 94"/>
                  <a:gd name="T16" fmla="*/ 1201 w 3445"/>
                  <a:gd name="T17" fmla="*/ 31 h 94"/>
                  <a:gd name="T18" fmla="*/ 1201 w 3445"/>
                  <a:gd name="T19" fmla="*/ 61 h 94"/>
                  <a:gd name="T20" fmla="*/ 1200 w 3445"/>
                  <a:gd name="T21" fmla="*/ 71 h 94"/>
                  <a:gd name="T22" fmla="*/ 1193 w 3445"/>
                  <a:gd name="T23" fmla="*/ 81 h 94"/>
                  <a:gd name="T24" fmla="*/ 1188 w 3445"/>
                  <a:gd name="T25" fmla="*/ 83 h 94"/>
                  <a:gd name="T26" fmla="*/ 1178 w 3445"/>
                  <a:gd name="T27" fmla="*/ 83 h 94"/>
                  <a:gd name="T28" fmla="*/ 1174 w 3445"/>
                  <a:gd name="T29" fmla="*/ 81 h 94"/>
                  <a:gd name="T30" fmla="*/ 1167 w 3445"/>
                  <a:gd name="T31" fmla="*/ 71 h 94"/>
                  <a:gd name="T32" fmla="*/ 1165 w 3445"/>
                  <a:gd name="T33" fmla="*/ 61 h 94"/>
                  <a:gd name="T34" fmla="*/ 1165 w 3445"/>
                  <a:gd name="T35" fmla="*/ 31 h 94"/>
                  <a:gd name="T36" fmla="*/ 1167 w 3445"/>
                  <a:gd name="T37" fmla="*/ 21 h 94"/>
                  <a:gd name="T38" fmla="*/ 1171 w 3445"/>
                  <a:gd name="T39" fmla="*/ 16 h 94"/>
                  <a:gd name="T40" fmla="*/ 1174 w 3445"/>
                  <a:gd name="T41" fmla="*/ 11 h 94"/>
                  <a:gd name="T42" fmla="*/ 1178 w 3445"/>
                  <a:gd name="T43" fmla="*/ 9 h 94"/>
                  <a:gd name="T44" fmla="*/ 1188 w 3445"/>
                  <a:gd name="T45" fmla="*/ 9 h 94"/>
                  <a:gd name="T46" fmla="*/ 1193 w 3445"/>
                  <a:gd name="T47" fmla="*/ 12 h 94"/>
                  <a:gd name="T48" fmla="*/ 1200 w 3445"/>
                  <a:gd name="T49" fmla="*/ 21 h 94"/>
                  <a:gd name="T50" fmla="*/ 1201 w 3445"/>
                  <a:gd name="T51" fmla="*/ 31 h 94"/>
                  <a:gd name="T52" fmla="*/ 1201 w 3445"/>
                  <a:gd name="T53" fmla="*/ 6 h 94"/>
                  <a:gd name="T54" fmla="*/ 1200 w 3445"/>
                  <a:gd name="T55" fmla="*/ 5 h 94"/>
                  <a:gd name="T56" fmla="*/ 1192 w 3445"/>
                  <a:gd name="T57" fmla="*/ 1 h 94"/>
                  <a:gd name="T58" fmla="*/ 1188 w 3445"/>
                  <a:gd name="T59" fmla="*/ 0 h 94"/>
                  <a:gd name="T60" fmla="*/ 1177 w 3445"/>
                  <a:gd name="T61" fmla="*/ 0 h 94"/>
                  <a:gd name="T62" fmla="*/ 1171 w 3445"/>
                  <a:gd name="T63" fmla="*/ 2 h 94"/>
                  <a:gd name="T64" fmla="*/ 1162 w 3445"/>
                  <a:gd name="T65" fmla="*/ 9 h 94"/>
                  <a:gd name="T66" fmla="*/ 1159 w 3445"/>
                  <a:gd name="T67" fmla="*/ 14 h 94"/>
                  <a:gd name="T68" fmla="*/ 1155 w 3445"/>
                  <a:gd name="T69" fmla="*/ 27 h 94"/>
                  <a:gd name="T70" fmla="*/ 1154 w 3445"/>
                  <a:gd name="T71" fmla="*/ 36 h 94"/>
                  <a:gd name="T72" fmla="*/ 1154 w 3445"/>
                  <a:gd name="T73" fmla="*/ 63 h 94"/>
                  <a:gd name="T74" fmla="*/ 1157 w 3445"/>
                  <a:gd name="T75" fmla="*/ 76 h 94"/>
                  <a:gd name="T76" fmla="*/ 1168 w 3445"/>
                  <a:gd name="T77" fmla="*/ 89 h 94"/>
                  <a:gd name="T78" fmla="*/ 1174 w 3445"/>
                  <a:gd name="T79" fmla="*/ 93 h 94"/>
                  <a:gd name="T80" fmla="*/ 1190 w 3445"/>
                  <a:gd name="T81" fmla="*/ 93 h 94"/>
                  <a:gd name="T82" fmla="*/ 1195 w 3445"/>
                  <a:gd name="T83" fmla="*/ 91 h 94"/>
                  <a:gd name="T84" fmla="*/ 1204 w 3445"/>
                  <a:gd name="T85" fmla="*/ 84 h 94"/>
                  <a:gd name="T86" fmla="*/ 1204 w 3445"/>
                  <a:gd name="T87" fmla="*/ 83 h 94"/>
                  <a:gd name="T88" fmla="*/ 1207 w 3445"/>
                  <a:gd name="T89" fmla="*/ 79 h 94"/>
                  <a:gd name="T90" fmla="*/ 1212 w 3445"/>
                  <a:gd name="T91" fmla="*/ 66 h 94"/>
                  <a:gd name="T92" fmla="*/ 1213 w 3445"/>
                  <a:gd name="T93"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5" h="94">
                    <a:moveTo>
                      <a:pt x="1213" y="57"/>
                    </a:moveTo>
                    <a:lnTo>
                      <a:pt x="1213" y="36"/>
                    </a:lnTo>
                    <a:lnTo>
                      <a:pt x="1212" y="30"/>
                    </a:lnTo>
                    <a:lnTo>
                      <a:pt x="1209" y="20"/>
                    </a:lnTo>
                    <a:lnTo>
                      <a:pt x="1207" y="15"/>
                    </a:lnTo>
                    <a:lnTo>
                      <a:pt x="1204" y="9"/>
                    </a:lnTo>
                    <a:lnTo>
                      <a:pt x="1203" y="8"/>
                    </a:lnTo>
                    <a:lnTo>
                      <a:pt x="1201" y="6"/>
                    </a:lnTo>
                    <a:lnTo>
                      <a:pt x="1201" y="31"/>
                    </a:lnTo>
                    <a:lnTo>
                      <a:pt x="1201" y="61"/>
                    </a:lnTo>
                    <a:lnTo>
                      <a:pt x="1200" y="71"/>
                    </a:lnTo>
                    <a:lnTo>
                      <a:pt x="1193" y="81"/>
                    </a:lnTo>
                    <a:lnTo>
                      <a:pt x="1188" y="83"/>
                    </a:lnTo>
                    <a:lnTo>
                      <a:pt x="1178" y="83"/>
                    </a:lnTo>
                    <a:lnTo>
                      <a:pt x="1174" y="81"/>
                    </a:lnTo>
                    <a:lnTo>
                      <a:pt x="1167" y="71"/>
                    </a:lnTo>
                    <a:lnTo>
                      <a:pt x="1165" y="61"/>
                    </a:lnTo>
                    <a:lnTo>
                      <a:pt x="1165" y="31"/>
                    </a:lnTo>
                    <a:lnTo>
                      <a:pt x="1167" y="21"/>
                    </a:lnTo>
                    <a:lnTo>
                      <a:pt x="1171" y="16"/>
                    </a:lnTo>
                    <a:lnTo>
                      <a:pt x="1174" y="11"/>
                    </a:lnTo>
                    <a:lnTo>
                      <a:pt x="1178" y="9"/>
                    </a:lnTo>
                    <a:lnTo>
                      <a:pt x="1188" y="9"/>
                    </a:lnTo>
                    <a:lnTo>
                      <a:pt x="1193" y="12"/>
                    </a:lnTo>
                    <a:lnTo>
                      <a:pt x="1200" y="21"/>
                    </a:lnTo>
                    <a:lnTo>
                      <a:pt x="1201" y="31"/>
                    </a:lnTo>
                    <a:lnTo>
                      <a:pt x="1201" y="6"/>
                    </a:lnTo>
                    <a:lnTo>
                      <a:pt x="1200" y="5"/>
                    </a:lnTo>
                    <a:lnTo>
                      <a:pt x="1192" y="1"/>
                    </a:lnTo>
                    <a:lnTo>
                      <a:pt x="1188" y="0"/>
                    </a:lnTo>
                    <a:lnTo>
                      <a:pt x="1177" y="0"/>
                    </a:lnTo>
                    <a:lnTo>
                      <a:pt x="1171" y="2"/>
                    </a:lnTo>
                    <a:lnTo>
                      <a:pt x="1162" y="9"/>
                    </a:lnTo>
                    <a:lnTo>
                      <a:pt x="1159" y="14"/>
                    </a:lnTo>
                    <a:lnTo>
                      <a:pt x="1155" y="27"/>
                    </a:lnTo>
                    <a:lnTo>
                      <a:pt x="1154" y="36"/>
                    </a:lnTo>
                    <a:lnTo>
                      <a:pt x="1154" y="63"/>
                    </a:lnTo>
                    <a:lnTo>
                      <a:pt x="1157" y="76"/>
                    </a:lnTo>
                    <a:lnTo>
                      <a:pt x="1168" y="89"/>
                    </a:lnTo>
                    <a:lnTo>
                      <a:pt x="1174" y="93"/>
                    </a:lnTo>
                    <a:lnTo>
                      <a:pt x="1190" y="93"/>
                    </a:lnTo>
                    <a:lnTo>
                      <a:pt x="1195" y="91"/>
                    </a:lnTo>
                    <a:lnTo>
                      <a:pt x="1204" y="84"/>
                    </a:lnTo>
                    <a:lnTo>
                      <a:pt x="1204" y="83"/>
                    </a:lnTo>
                    <a:lnTo>
                      <a:pt x="1207" y="79"/>
                    </a:lnTo>
                    <a:lnTo>
                      <a:pt x="1212" y="66"/>
                    </a:lnTo>
                    <a:lnTo>
                      <a:pt x="1213" y="57"/>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8" name="Freeform 88">
                <a:extLst>
                  <a:ext uri="{FF2B5EF4-FFF2-40B4-BE49-F238E27FC236}">
                    <a16:creationId xmlns:a16="http://schemas.microsoft.com/office/drawing/2014/main" id="{0F416DED-56E3-4F1B-9E8A-F01BCA86C737}"/>
                  </a:ext>
                </a:extLst>
              </p:cNvPr>
              <p:cNvSpPr>
                <a:spLocks/>
              </p:cNvSpPr>
              <p:nvPr/>
            </p:nvSpPr>
            <p:spPr bwMode="auto">
              <a:xfrm>
                <a:off x="838" y="4823"/>
                <a:ext cx="3445" cy="94"/>
              </a:xfrm>
              <a:custGeom>
                <a:avLst/>
                <a:gdLst>
                  <a:gd name="T0" fmla="*/ 1243 w 3445"/>
                  <a:gd name="T1" fmla="*/ 78 h 94"/>
                  <a:gd name="T2" fmla="*/ 1230 w 3445"/>
                  <a:gd name="T3" fmla="*/ 78 h 94"/>
                  <a:gd name="T4" fmla="*/ 1230 w 3445"/>
                  <a:gd name="T5" fmla="*/ 91 h 94"/>
                  <a:gd name="T6" fmla="*/ 1243 w 3445"/>
                  <a:gd name="T7" fmla="*/ 91 h 94"/>
                  <a:gd name="T8" fmla="*/ 1243 w 3445"/>
                  <a:gd name="T9" fmla="*/ 78 h 94"/>
                </a:gdLst>
                <a:ahLst/>
                <a:cxnLst>
                  <a:cxn ang="0">
                    <a:pos x="T0" y="T1"/>
                  </a:cxn>
                  <a:cxn ang="0">
                    <a:pos x="T2" y="T3"/>
                  </a:cxn>
                  <a:cxn ang="0">
                    <a:pos x="T4" y="T5"/>
                  </a:cxn>
                  <a:cxn ang="0">
                    <a:pos x="T6" y="T7"/>
                  </a:cxn>
                  <a:cxn ang="0">
                    <a:pos x="T8" y="T9"/>
                  </a:cxn>
                </a:cxnLst>
                <a:rect l="0" t="0" r="r" b="b"/>
                <a:pathLst>
                  <a:path w="3445" h="94">
                    <a:moveTo>
                      <a:pt x="1243" y="78"/>
                    </a:moveTo>
                    <a:lnTo>
                      <a:pt x="1230" y="78"/>
                    </a:lnTo>
                    <a:lnTo>
                      <a:pt x="1230" y="91"/>
                    </a:lnTo>
                    <a:lnTo>
                      <a:pt x="1243" y="91"/>
                    </a:lnTo>
                    <a:lnTo>
                      <a:pt x="1243" y="78"/>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59" name="Freeform 89">
                <a:extLst>
                  <a:ext uri="{FF2B5EF4-FFF2-40B4-BE49-F238E27FC236}">
                    <a16:creationId xmlns:a16="http://schemas.microsoft.com/office/drawing/2014/main" id="{DC9AC7EC-0274-4F00-ABFD-AFE785CBFC50}"/>
                  </a:ext>
                </a:extLst>
              </p:cNvPr>
              <p:cNvSpPr>
                <a:spLocks/>
              </p:cNvSpPr>
              <p:nvPr/>
            </p:nvSpPr>
            <p:spPr bwMode="auto">
              <a:xfrm>
                <a:off x="838" y="4823"/>
                <a:ext cx="3445" cy="94"/>
              </a:xfrm>
              <a:custGeom>
                <a:avLst/>
                <a:gdLst>
                  <a:gd name="T0" fmla="*/ 1318 w 3445"/>
                  <a:gd name="T1" fmla="*/ 80 h 94"/>
                  <a:gd name="T2" fmla="*/ 1273 w 3445"/>
                  <a:gd name="T3" fmla="*/ 80 h 94"/>
                  <a:gd name="T4" fmla="*/ 1275 w 3445"/>
                  <a:gd name="T5" fmla="*/ 78 h 94"/>
                  <a:gd name="T6" fmla="*/ 1276 w 3445"/>
                  <a:gd name="T7" fmla="*/ 76 h 94"/>
                  <a:gd name="T8" fmla="*/ 1280 w 3445"/>
                  <a:gd name="T9" fmla="*/ 72 h 94"/>
                  <a:gd name="T10" fmla="*/ 1284 w 3445"/>
                  <a:gd name="T11" fmla="*/ 69 h 94"/>
                  <a:gd name="T12" fmla="*/ 1299 w 3445"/>
                  <a:gd name="T13" fmla="*/ 56 h 94"/>
                  <a:gd name="T14" fmla="*/ 1305 w 3445"/>
                  <a:gd name="T15" fmla="*/ 51 h 94"/>
                  <a:gd name="T16" fmla="*/ 1308 w 3445"/>
                  <a:gd name="T17" fmla="*/ 47 h 94"/>
                  <a:gd name="T18" fmla="*/ 1312 w 3445"/>
                  <a:gd name="T19" fmla="*/ 43 h 94"/>
                  <a:gd name="T20" fmla="*/ 1314 w 3445"/>
                  <a:gd name="T21" fmla="*/ 39 h 94"/>
                  <a:gd name="T22" fmla="*/ 1317 w 3445"/>
                  <a:gd name="T23" fmla="*/ 32 h 94"/>
                  <a:gd name="T24" fmla="*/ 1318 w 3445"/>
                  <a:gd name="T25" fmla="*/ 29 h 94"/>
                  <a:gd name="T26" fmla="*/ 1318 w 3445"/>
                  <a:gd name="T27" fmla="*/ 18 h 94"/>
                  <a:gd name="T28" fmla="*/ 1315 w 3445"/>
                  <a:gd name="T29" fmla="*/ 12 h 94"/>
                  <a:gd name="T30" fmla="*/ 1312 w 3445"/>
                  <a:gd name="T31" fmla="*/ 9 h 94"/>
                  <a:gd name="T32" fmla="*/ 1305 w 3445"/>
                  <a:gd name="T33" fmla="*/ 2 h 94"/>
                  <a:gd name="T34" fmla="*/ 1298 w 3445"/>
                  <a:gd name="T35" fmla="*/ 0 h 94"/>
                  <a:gd name="T36" fmla="*/ 1281 w 3445"/>
                  <a:gd name="T37" fmla="*/ 0 h 94"/>
                  <a:gd name="T38" fmla="*/ 1274 w 3445"/>
                  <a:gd name="T39" fmla="*/ 2 h 94"/>
                  <a:gd name="T40" fmla="*/ 1264 w 3445"/>
                  <a:gd name="T41" fmla="*/ 11 h 94"/>
                  <a:gd name="T42" fmla="*/ 1261 w 3445"/>
                  <a:gd name="T43" fmla="*/ 18 h 94"/>
                  <a:gd name="T44" fmla="*/ 1260 w 3445"/>
                  <a:gd name="T45" fmla="*/ 26 h 94"/>
                  <a:gd name="T46" fmla="*/ 1271 w 3445"/>
                  <a:gd name="T47" fmla="*/ 27 h 94"/>
                  <a:gd name="T48" fmla="*/ 1271 w 3445"/>
                  <a:gd name="T49" fmla="*/ 22 h 94"/>
                  <a:gd name="T50" fmla="*/ 1273 w 3445"/>
                  <a:gd name="T51" fmla="*/ 17 h 94"/>
                  <a:gd name="T52" fmla="*/ 1279 w 3445"/>
                  <a:gd name="T53" fmla="*/ 11 h 94"/>
                  <a:gd name="T54" fmla="*/ 1284 w 3445"/>
                  <a:gd name="T55" fmla="*/ 9 h 94"/>
                  <a:gd name="T56" fmla="*/ 1294 w 3445"/>
                  <a:gd name="T57" fmla="*/ 9 h 94"/>
                  <a:gd name="T58" fmla="*/ 1298 w 3445"/>
                  <a:gd name="T59" fmla="*/ 11 h 94"/>
                  <a:gd name="T60" fmla="*/ 1305 w 3445"/>
                  <a:gd name="T61" fmla="*/ 17 h 94"/>
                  <a:gd name="T62" fmla="*/ 1306 w 3445"/>
                  <a:gd name="T63" fmla="*/ 20 h 94"/>
                  <a:gd name="T64" fmla="*/ 1306 w 3445"/>
                  <a:gd name="T65" fmla="*/ 29 h 94"/>
                  <a:gd name="T66" fmla="*/ 1304 w 3445"/>
                  <a:gd name="T67" fmla="*/ 34 h 94"/>
                  <a:gd name="T68" fmla="*/ 1298 w 3445"/>
                  <a:gd name="T69" fmla="*/ 43 h 94"/>
                  <a:gd name="T70" fmla="*/ 1291 w 3445"/>
                  <a:gd name="T71" fmla="*/ 49 h 94"/>
                  <a:gd name="T72" fmla="*/ 1281 w 3445"/>
                  <a:gd name="T73" fmla="*/ 57 h 94"/>
                  <a:gd name="T74" fmla="*/ 1275 w 3445"/>
                  <a:gd name="T75" fmla="*/ 63 h 94"/>
                  <a:gd name="T76" fmla="*/ 1270 w 3445"/>
                  <a:gd name="T77" fmla="*/ 67 h 94"/>
                  <a:gd name="T78" fmla="*/ 1263 w 3445"/>
                  <a:gd name="T79" fmla="*/ 75 h 94"/>
                  <a:gd name="T80" fmla="*/ 1261 w 3445"/>
                  <a:gd name="T81" fmla="*/ 79 h 94"/>
                  <a:gd name="T82" fmla="*/ 1259 w 3445"/>
                  <a:gd name="T83" fmla="*/ 83 h 94"/>
                  <a:gd name="T84" fmla="*/ 1258 w 3445"/>
                  <a:gd name="T85" fmla="*/ 86 h 94"/>
                  <a:gd name="T86" fmla="*/ 1258 w 3445"/>
                  <a:gd name="T87" fmla="*/ 88 h 94"/>
                  <a:gd name="T88" fmla="*/ 1258 w 3445"/>
                  <a:gd name="T89" fmla="*/ 91 h 94"/>
                  <a:gd name="T90" fmla="*/ 1318 w 3445"/>
                  <a:gd name="T91" fmla="*/ 91 h 94"/>
                  <a:gd name="T92" fmla="*/ 1318 w 3445"/>
                  <a:gd name="T9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5" h="94">
                    <a:moveTo>
                      <a:pt x="1318" y="80"/>
                    </a:moveTo>
                    <a:lnTo>
                      <a:pt x="1273" y="80"/>
                    </a:lnTo>
                    <a:lnTo>
                      <a:pt x="1275" y="78"/>
                    </a:lnTo>
                    <a:lnTo>
                      <a:pt x="1276" y="76"/>
                    </a:lnTo>
                    <a:lnTo>
                      <a:pt x="1280" y="72"/>
                    </a:lnTo>
                    <a:lnTo>
                      <a:pt x="1284" y="69"/>
                    </a:lnTo>
                    <a:lnTo>
                      <a:pt x="1299" y="56"/>
                    </a:lnTo>
                    <a:lnTo>
                      <a:pt x="1305" y="51"/>
                    </a:lnTo>
                    <a:lnTo>
                      <a:pt x="1308" y="47"/>
                    </a:lnTo>
                    <a:lnTo>
                      <a:pt x="1312" y="43"/>
                    </a:lnTo>
                    <a:lnTo>
                      <a:pt x="1314" y="39"/>
                    </a:lnTo>
                    <a:lnTo>
                      <a:pt x="1317" y="32"/>
                    </a:lnTo>
                    <a:lnTo>
                      <a:pt x="1318" y="29"/>
                    </a:lnTo>
                    <a:lnTo>
                      <a:pt x="1318" y="18"/>
                    </a:lnTo>
                    <a:lnTo>
                      <a:pt x="1315" y="12"/>
                    </a:lnTo>
                    <a:lnTo>
                      <a:pt x="1312" y="9"/>
                    </a:lnTo>
                    <a:lnTo>
                      <a:pt x="1305" y="2"/>
                    </a:lnTo>
                    <a:lnTo>
                      <a:pt x="1298" y="0"/>
                    </a:lnTo>
                    <a:lnTo>
                      <a:pt x="1281" y="0"/>
                    </a:lnTo>
                    <a:lnTo>
                      <a:pt x="1274" y="2"/>
                    </a:lnTo>
                    <a:lnTo>
                      <a:pt x="1264" y="11"/>
                    </a:lnTo>
                    <a:lnTo>
                      <a:pt x="1261" y="18"/>
                    </a:lnTo>
                    <a:lnTo>
                      <a:pt x="1260" y="26"/>
                    </a:lnTo>
                    <a:lnTo>
                      <a:pt x="1271" y="27"/>
                    </a:lnTo>
                    <a:lnTo>
                      <a:pt x="1271" y="22"/>
                    </a:lnTo>
                    <a:lnTo>
                      <a:pt x="1273" y="17"/>
                    </a:lnTo>
                    <a:lnTo>
                      <a:pt x="1279" y="11"/>
                    </a:lnTo>
                    <a:lnTo>
                      <a:pt x="1284" y="9"/>
                    </a:lnTo>
                    <a:lnTo>
                      <a:pt x="1294" y="9"/>
                    </a:lnTo>
                    <a:lnTo>
                      <a:pt x="1298" y="11"/>
                    </a:lnTo>
                    <a:lnTo>
                      <a:pt x="1305" y="17"/>
                    </a:lnTo>
                    <a:lnTo>
                      <a:pt x="1306" y="20"/>
                    </a:lnTo>
                    <a:lnTo>
                      <a:pt x="1306" y="29"/>
                    </a:lnTo>
                    <a:lnTo>
                      <a:pt x="1304" y="34"/>
                    </a:lnTo>
                    <a:lnTo>
                      <a:pt x="1298" y="43"/>
                    </a:lnTo>
                    <a:lnTo>
                      <a:pt x="1291" y="49"/>
                    </a:lnTo>
                    <a:lnTo>
                      <a:pt x="1281" y="57"/>
                    </a:lnTo>
                    <a:lnTo>
                      <a:pt x="1275" y="63"/>
                    </a:lnTo>
                    <a:lnTo>
                      <a:pt x="1270" y="67"/>
                    </a:lnTo>
                    <a:lnTo>
                      <a:pt x="1263" y="75"/>
                    </a:lnTo>
                    <a:lnTo>
                      <a:pt x="1261" y="79"/>
                    </a:lnTo>
                    <a:lnTo>
                      <a:pt x="1259" y="83"/>
                    </a:lnTo>
                    <a:lnTo>
                      <a:pt x="1258" y="86"/>
                    </a:lnTo>
                    <a:lnTo>
                      <a:pt x="1258" y="88"/>
                    </a:lnTo>
                    <a:lnTo>
                      <a:pt x="1258" y="91"/>
                    </a:lnTo>
                    <a:lnTo>
                      <a:pt x="1318" y="91"/>
                    </a:lnTo>
                    <a:lnTo>
                      <a:pt x="1318" y="80"/>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0" name="Freeform 90">
                <a:extLst>
                  <a:ext uri="{FF2B5EF4-FFF2-40B4-BE49-F238E27FC236}">
                    <a16:creationId xmlns:a16="http://schemas.microsoft.com/office/drawing/2014/main" id="{3A2666A2-55B1-4010-82A0-5FAF37AD0B4E}"/>
                  </a:ext>
                </a:extLst>
              </p:cNvPr>
              <p:cNvSpPr>
                <a:spLocks/>
              </p:cNvSpPr>
              <p:nvPr/>
            </p:nvSpPr>
            <p:spPr bwMode="auto">
              <a:xfrm>
                <a:off x="838" y="4823"/>
                <a:ext cx="3445" cy="94"/>
              </a:xfrm>
              <a:custGeom>
                <a:avLst/>
                <a:gdLst>
                  <a:gd name="T0" fmla="*/ 2257 w 3445"/>
                  <a:gd name="T1" fmla="*/ 56 h 94"/>
                  <a:gd name="T2" fmla="*/ 2257 w 3445"/>
                  <a:gd name="T3" fmla="*/ 35 h 94"/>
                  <a:gd name="T4" fmla="*/ 2257 w 3445"/>
                  <a:gd name="T5" fmla="*/ 30 h 94"/>
                  <a:gd name="T6" fmla="*/ 2254 w 3445"/>
                  <a:gd name="T7" fmla="*/ 19 h 94"/>
                  <a:gd name="T8" fmla="*/ 2252 w 3445"/>
                  <a:gd name="T9" fmla="*/ 15 h 94"/>
                  <a:gd name="T10" fmla="*/ 2248 w 3445"/>
                  <a:gd name="T11" fmla="*/ 9 h 94"/>
                  <a:gd name="T12" fmla="*/ 2247 w 3445"/>
                  <a:gd name="T13" fmla="*/ 7 h 94"/>
                  <a:gd name="T14" fmla="*/ 2246 w 3445"/>
                  <a:gd name="T15" fmla="*/ 6 h 94"/>
                  <a:gd name="T16" fmla="*/ 2246 w 3445"/>
                  <a:gd name="T17" fmla="*/ 31 h 94"/>
                  <a:gd name="T18" fmla="*/ 2246 w 3445"/>
                  <a:gd name="T19" fmla="*/ 61 h 94"/>
                  <a:gd name="T20" fmla="*/ 2244 w 3445"/>
                  <a:gd name="T21" fmla="*/ 71 h 94"/>
                  <a:gd name="T22" fmla="*/ 2241 w 3445"/>
                  <a:gd name="T23" fmla="*/ 76 h 94"/>
                  <a:gd name="T24" fmla="*/ 2237 w 3445"/>
                  <a:gd name="T25" fmla="*/ 81 h 94"/>
                  <a:gd name="T26" fmla="*/ 2233 w 3445"/>
                  <a:gd name="T27" fmla="*/ 83 h 94"/>
                  <a:gd name="T28" fmla="*/ 2223 w 3445"/>
                  <a:gd name="T29" fmla="*/ 83 h 94"/>
                  <a:gd name="T30" fmla="*/ 2218 w 3445"/>
                  <a:gd name="T31" fmla="*/ 81 h 94"/>
                  <a:gd name="T32" fmla="*/ 2211 w 3445"/>
                  <a:gd name="T33" fmla="*/ 71 h 94"/>
                  <a:gd name="T34" fmla="*/ 2210 w 3445"/>
                  <a:gd name="T35" fmla="*/ 61 h 94"/>
                  <a:gd name="T36" fmla="*/ 2210 w 3445"/>
                  <a:gd name="T37" fmla="*/ 31 h 94"/>
                  <a:gd name="T38" fmla="*/ 2212 w 3445"/>
                  <a:gd name="T39" fmla="*/ 21 h 94"/>
                  <a:gd name="T40" fmla="*/ 2219 w 3445"/>
                  <a:gd name="T41" fmla="*/ 11 h 94"/>
                  <a:gd name="T42" fmla="*/ 2223 w 3445"/>
                  <a:gd name="T43" fmla="*/ 9 h 94"/>
                  <a:gd name="T44" fmla="*/ 2233 w 3445"/>
                  <a:gd name="T45" fmla="*/ 9 h 94"/>
                  <a:gd name="T46" fmla="*/ 2237 w 3445"/>
                  <a:gd name="T47" fmla="*/ 11 h 94"/>
                  <a:gd name="T48" fmla="*/ 2244 w 3445"/>
                  <a:gd name="T49" fmla="*/ 21 h 94"/>
                  <a:gd name="T50" fmla="*/ 2246 w 3445"/>
                  <a:gd name="T51" fmla="*/ 31 h 94"/>
                  <a:gd name="T52" fmla="*/ 2246 w 3445"/>
                  <a:gd name="T53" fmla="*/ 6 h 94"/>
                  <a:gd name="T54" fmla="*/ 2244 w 3445"/>
                  <a:gd name="T55" fmla="*/ 4 h 94"/>
                  <a:gd name="T56" fmla="*/ 2241 w 3445"/>
                  <a:gd name="T57" fmla="*/ 2 h 94"/>
                  <a:gd name="T58" fmla="*/ 2237 w 3445"/>
                  <a:gd name="T59" fmla="*/ 0 h 94"/>
                  <a:gd name="T60" fmla="*/ 2233 w 3445"/>
                  <a:gd name="T61" fmla="*/ 0 h 94"/>
                  <a:gd name="T62" fmla="*/ 2221 w 3445"/>
                  <a:gd name="T63" fmla="*/ 0 h 94"/>
                  <a:gd name="T64" fmla="*/ 2216 w 3445"/>
                  <a:gd name="T65" fmla="*/ 1 h 94"/>
                  <a:gd name="T66" fmla="*/ 2211 w 3445"/>
                  <a:gd name="T67" fmla="*/ 5 h 94"/>
                  <a:gd name="T68" fmla="*/ 2207 w 3445"/>
                  <a:gd name="T69" fmla="*/ 8 h 94"/>
                  <a:gd name="T70" fmla="*/ 2204 w 3445"/>
                  <a:gd name="T71" fmla="*/ 13 h 94"/>
                  <a:gd name="T72" fmla="*/ 2199 w 3445"/>
                  <a:gd name="T73" fmla="*/ 26 h 94"/>
                  <a:gd name="T74" fmla="*/ 2198 w 3445"/>
                  <a:gd name="T75" fmla="*/ 35 h 94"/>
                  <a:gd name="T76" fmla="*/ 2198 w 3445"/>
                  <a:gd name="T77" fmla="*/ 63 h 94"/>
                  <a:gd name="T78" fmla="*/ 2201 w 3445"/>
                  <a:gd name="T79" fmla="*/ 75 h 94"/>
                  <a:gd name="T80" fmla="*/ 2212 w 3445"/>
                  <a:gd name="T81" fmla="*/ 89 h 94"/>
                  <a:gd name="T82" fmla="*/ 2219 w 3445"/>
                  <a:gd name="T83" fmla="*/ 92 h 94"/>
                  <a:gd name="T84" fmla="*/ 2235 w 3445"/>
                  <a:gd name="T85" fmla="*/ 92 h 94"/>
                  <a:gd name="T86" fmla="*/ 2240 w 3445"/>
                  <a:gd name="T87" fmla="*/ 90 h 94"/>
                  <a:gd name="T88" fmla="*/ 2249 w 3445"/>
                  <a:gd name="T89" fmla="*/ 83 h 94"/>
                  <a:gd name="T90" fmla="*/ 2249 w 3445"/>
                  <a:gd name="T91" fmla="*/ 83 h 94"/>
                  <a:gd name="T92" fmla="*/ 2252 w 3445"/>
                  <a:gd name="T93" fmla="*/ 78 h 94"/>
                  <a:gd name="T94" fmla="*/ 2256 w 3445"/>
                  <a:gd name="T95" fmla="*/ 65 h 94"/>
                  <a:gd name="T96" fmla="*/ 2257 w 3445"/>
                  <a:gd name="T9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5" h="94">
                    <a:moveTo>
                      <a:pt x="2257" y="56"/>
                    </a:moveTo>
                    <a:lnTo>
                      <a:pt x="2257" y="35"/>
                    </a:lnTo>
                    <a:lnTo>
                      <a:pt x="2257" y="30"/>
                    </a:lnTo>
                    <a:lnTo>
                      <a:pt x="2254" y="19"/>
                    </a:lnTo>
                    <a:lnTo>
                      <a:pt x="2252" y="15"/>
                    </a:lnTo>
                    <a:lnTo>
                      <a:pt x="2248" y="9"/>
                    </a:lnTo>
                    <a:lnTo>
                      <a:pt x="2247" y="7"/>
                    </a:lnTo>
                    <a:lnTo>
                      <a:pt x="2246" y="6"/>
                    </a:lnTo>
                    <a:lnTo>
                      <a:pt x="2246" y="31"/>
                    </a:lnTo>
                    <a:lnTo>
                      <a:pt x="2246" y="61"/>
                    </a:lnTo>
                    <a:lnTo>
                      <a:pt x="2244" y="71"/>
                    </a:lnTo>
                    <a:lnTo>
                      <a:pt x="2241" y="76"/>
                    </a:lnTo>
                    <a:lnTo>
                      <a:pt x="2237" y="81"/>
                    </a:lnTo>
                    <a:lnTo>
                      <a:pt x="2233" y="83"/>
                    </a:lnTo>
                    <a:lnTo>
                      <a:pt x="2223" y="83"/>
                    </a:lnTo>
                    <a:lnTo>
                      <a:pt x="2218" y="81"/>
                    </a:lnTo>
                    <a:lnTo>
                      <a:pt x="2211" y="71"/>
                    </a:lnTo>
                    <a:lnTo>
                      <a:pt x="2210" y="61"/>
                    </a:lnTo>
                    <a:lnTo>
                      <a:pt x="2210" y="31"/>
                    </a:lnTo>
                    <a:lnTo>
                      <a:pt x="2212" y="21"/>
                    </a:lnTo>
                    <a:lnTo>
                      <a:pt x="2219" y="11"/>
                    </a:lnTo>
                    <a:lnTo>
                      <a:pt x="2223" y="9"/>
                    </a:lnTo>
                    <a:lnTo>
                      <a:pt x="2233" y="9"/>
                    </a:lnTo>
                    <a:lnTo>
                      <a:pt x="2237" y="11"/>
                    </a:lnTo>
                    <a:lnTo>
                      <a:pt x="2244" y="21"/>
                    </a:lnTo>
                    <a:lnTo>
                      <a:pt x="2246" y="31"/>
                    </a:lnTo>
                    <a:lnTo>
                      <a:pt x="2246" y="6"/>
                    </a:lnTo>
                    <a:lnTo>
                      <a:pt x="2244" y="4"/>
                    </a:lnTo>
                    <a:lnTo>
                      <a:pt x="2241" y="2"/>
                    </a:lnTo>
                    <a:lnTo>
                      <a:pt x="2237" y="0"/>
                    </a:lnTo>
                    <a:lnTo>
                      <a:pt x="2233" y="0"/>
                    </a:lnTo>
                    <a:lnTo>
                      <a:pt x="2221" y="0"/>
                    </a:lnTo>
                    <a:lnTo>
                      <a:pt x="2216" y="1"/>
                    </a:lnTo>
                    <a:lnTo>
                      <a:pt x="2211" y="5"/>
                    </a:lnTo>
                    <a:lnTo>
                      <a:pt x="2207" y="8"/>
                    </a:lnTo>
                    <a:lnTo>
                      <a:pt x="2204" y="13"/>
                    </a:lnTo>
                    <a:lnTo>
                      <a:pt x="2199" y="26"/>
                    </a:lnTo>
                    <a:lnTo>
                      <a:pt x="2198" y="35"/>
                    </a:lnTo>
                    <a:lnTo>
                      <a:pt x="2198" y="63"/>
                    </a:lnTo>
                    <a:lnTo>
                      <a:pt x="2201" y="75"/>
                    </a:lnTo>
                    <a:lnTo>
                      <a:pt x="2212" y="89"/>
                    </a:lnTo>
                    <a:lnTo>
                      <a:pt x="2219" y="92"/>
                    </a:lnTo>
                    <a:lnTo>
                      <a:pt x="2235" y="92"/>
                    </a:lnTo>
                    <a:lnTo>
                      <a:pt x="2240" y="90"/>
                    </a:lnTo>
                    <a:lnTo>
                      <a:pt x="2249" y="83"/>
                    </a:lnTo>
                    <a:lnTo>
                      <a:pt x="2249" y="83"/>
                    </a:lnTo>
                    <a:lnTo>
                      <a:pt x="2252" y="78"/>
                    </a:lnTo>
                    <a:lnTo>
                      <a:pt x="2256" y="65"/>
                    </a:lnTo>
                    <a:lnTo>
                      <a:pt x="2257" y="56"/>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1" name="Freeform 91">
                <a:extLst>
                  <a:ext uri="{FF2B5EF4-FFF2-40B4-BE49-F238E27FC236}">
                    <a16:creationId xmlns:a16="http://schemas.microsoft.com/office/drawing/2014/main" id="{D4FF4476-2D3F-4A9A-8774-EDE3051C6D9D}"/>
                  </a:ext>
                </a:extLst>
              </p:cNvPr>
              <p:cNvSpPr>
                <a:spLocks/>
              </p:cNvSpPr>
              <p:nvPr/>
            </p:nvSpPr>
            <p:spPr bwMode="auto">
              <a:xfrm>
                <a:off x="838" y="4823"/>
                <a:ext cx="3445" cy="94"/>
              </a:xfrm>
              <a:custGeom>
                <a:avLst/>
                <a:gdLst>
                  <a:gd name="T0" fmla="*/ 2288 w 3445"/>
                  <a:gd name="T1" fmla="*/ 78 h 94"/>
                  <a:gd name="T2" fmla="*/ 2275 w 3445"/>
                  <a:gd name="T3" fmla="*/ 78 h 94"/>
                  <a:gd name="T4" fmla="*/ 2275 w 3445"/>
                  <a:gd name="T5" fmla="*/ 91 h 94"/>
                  <a:gd name="T6" fmla="*/ 2288 w 3445"/>
                  <a:gd name="T7" fmla="*/ 91 h 94"/>
                  <a:gd name="T8" fmla="*/ 2288 w 3445"/>
                  <a:gd name="T9" fmla="*/ 78 h 94"/>
                </a:gdLst>
                <a:ahLst/>
                <a:cxnLst>
                  <a:cxn ang="0">
                    <a:pos x="T0" y="T1"/>
                  </a:cxn>
                  <a:cxn ang="0">
                    <a:pos x="T2" y="T3"/>
                  </a:cxn>
                  <a:cxn ang="0">
                    <a:pos x="T4" y="T5"/>
                  </a:cxn>
                  <a:cxn ang="0">
                    <a:pos x="T6" y="T7"/>
                  </a:cxn>
                  <a:cxn ang="0">
                    <a:pos x="T8" y="T9"/>
                  </a:cxn>
                </a:cxnLst>
                <a:rect l="0" t="0" r="r" b="b"/>
                <a:pathLst>
                  <a:path w="3445" h="94">
                    <a:moveTo>
                      <a:pt x="2288" y="78"/>
                    </a:moveTo>
                    <a:lnTo>
                      <a:pt x="2275" y="78"/>
                    </a:lnTo>
                    <a:lnTo>
                      <a:pt x="2275" y="91"/>
                    </a:lnTo>
                    <a:lnTo>
                      <a:pt x="2288" y="91"/>
                    </a:lnTo>
                    <a:lnTo>
                      <a:pt x="2288" y="78"/>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2" name="Freeform 92">
                <a:extLst>
                  <a:ext uri="{FF2B5EF4-FFF2-40B4-BE49-F238E27FC236}">
                    <a16:creationId xmlns:a16="http://schemas.microsoft.com/office/drawing/2014/main" id="{F26B683F-4835-4C48-A40B-2924C303BD83}"/>
                  </a:ext>
                </a:extLst>
              </p:cNvPr>
              <p:cNvSpPr>
                <a:spLocks/>
              </p:cNvSpPr>
              <p:nvPr/>
            </p:nvSpPr>
            <p:spPr bwMode="auto">
              <a:xfrm>
                <a:off x="838" y="4823"/>
                <a:ext cx="3445" cy="94"/>
              </a:xfrm>
              <a:custGeom>
                <a:avLst/>
                <a:gdLst>
                  <a:gd name="T0" fmla="*/ 2363 w 3445"/>
                  <a:gd name="T1" fmla="*/ 56 h 94"/>
                  <a:gd name="T2" fmla="*/ 2363 w 3445"/>
                  <a:gd name="T3" fmla="*/ 35 h 94"/>
                  <a:gd name="T4" fmla="*/ 2363 w 3445"/>
                  <a:gd name="T5" fmla="*/ 30 h 94"/>
                  <a:gd name="T6" fmla="*/ 2360 w 3445"/>
                  <a:gd name="T7" fmla="*/ 19 h 94"/>
                  <a:gd name="T8" fmla="*/ 2358 w 3445"/>
                  <a:gd name="T9" fmla="*/ 15 h 94"/>
                  <a:gd name="T10" fmla="*/ 2354 w 3445"/>
                  <a:gd name="T11" fmla="*/ 9 h 94"/>
                  <a:gd name="T12" fmla="*/ 2353 w 3445"/>
                  <a:gd name="T13" fmla="*/ 7 h 94"/>
                  <a:gd name="T14" fmla="*/ 2352 w 3445"/>
                  <a:gd name="T15" fmla="*/ 6 h 94"/>
                  <a:gd name="T16" fmla="*/ 2352 w 3445"/>
                  <a:gd name="T17" fmla="*/ 31 h 94"/>
                  <a:gd name="T18" fmla="*/ 2352 w 3445"/>
                  <a:gd name="T19" fmla="*/ 61 h 94"/>
                  <a:gd name="T20" fmla="*/ 2350 w 3445"/>
                  <a:gd name="T21" fmla="*/ 71 h 94"/>
                  <a:gd name="T22" fmla="*/ 2343 w 3445"/>
                  <a:gd name="T23" fmla="*/ 81 h 94"/>
                  <a:gd name="T24" fmla="*/ 2339 w 3445"/>
                  <a:gd name="T25" fmla="*/ 83 h 94"/>
                  <a:gd name="T26" fmla="*/ 2329 w 3445"/>
                  <a:gd name="T27" fmla="*/ 83 h 94"/>
                  <a:gd name="T28" fmla="*/ 2324 w 3445"/>
                  <a:gd name="T29" fmla="*/ 81 h 94"/>
                  <a:gd name="T30" fmla="*/ 2317 w 3445"/>
                  <a:gd name="T31" fmla="*/ 71 h 94"/>
                  <a:gd name="T32" fmla="*/ 2315 w 3445"/>
                  <a:gd name="T33" fmla="*/ 61 h 94"/>
                  <a:gd name="T34" fmla="*/ 2315 w 3445"/>
                  <a:gd name="T35" fmla="*/ 31 h 94"/>
                  <a:gd name="T36" fmla="*/ 2317 w 3445"/>
                  <a:gd name="T37" fmla="*/ 21 h 94"/>
                  <a:gd name="T38" fmla="*/ 2321 w 3445"/>
                  <a:gd name="T39" fmla="*/ 15 h 94"/>
                  <a:gd name="T40" fmla="*/ 2324 w 3445"/>
                  <a:gd name="T41" fmla="*/ 11 h 94"/>
                  <a:gd name="T42" fmla="*/ 2328 w 3445"/>
                  <a:gd name="T43" fmla="*/ 9 h 94"/>
                  <a:gd name="T44" fmla="*/ 2339 w 3445"/>
                  <a:gd name="T45" fmla="*/ 9 h 94"/>
                  <a:gd name="T46" fmla="*/ 2343 w 3445"/>
                  <a:gd name="T47" fmla="*/ 11 h 94"/>
                  <a:gd name="T48" fmla="*/ 2350 w 3445"/>
                  <a:gd name="T49" fmla="*/ 21 h 94"/>
                  <a:gd name="T50" fmla="*/ 2352 w 3445"/>
                  <a:gd name="T51" fmla="*/ 31 h 94"/>
                  <a:gd name="T52" fmla="*/ 2352 w 3445"/>
                  <a:gd name="T53" fmla="*/ 6 h 94"/>
                  <a:gd name="T54" fmla="*/ 2350 w 3445"/>
                  <a:gd name="T55" fmla="*/ 4 h 94"/>
                  <a:gd name="T56" fmla="*/ 2346 w 3445"/>
                  <a:gd name="T57" fmla="*/ 2 h 94"/>
                  <a:gd name="T58" fmla="*/ 2343 w 3445"/>
                  <a:gd name="T59" fmla="*/ 0 h 94"/>
                  <a:gd name="T60" fmla="*/ 2339 w 3445"/>
                  <a:gd name="T61" fmla="*/ 0 h 94"/>
                  <a:gd name="T62" fmla="*/ 2327 w 3445"/>
                  <a:gd name="T63" fmla="*/ 0 h 94"/>
                  <a:gd name="T64" fmla="*/ 2322 w 3445"/>
                  <a:gd name="T65" fmla="*/ 1 h 94"/>
                  <a:gd name="T66" fmla="*/ 2317 w 3445"/>
                  <a:gd name="T67" fmla="*/ 5 h 94"/>
                  <a:gd name="T68" fmla="*/ 2313 w 3445"/>
                  <a:gd name="T69" fmla="*/ 8 h 94"/>
                  <a:gd name="T70" fmla="*/ 2310 w 3445"/>
                  <a:gd name="T71" fmla="*/ 13 h 94"/>
                  <a:gd name="T72" fmla="*/ 2305 w 3445"/>
                  <a:gd name="T73" fmla="*/ 26 h 94"/>
                  <a:gd name="T74" fmla="*/ 2304 w 3445"/>
                  <a:gd name="T75" fmla="*/ 35 h 94"/>
                  <a:gd name="T76" fmla="*/ 2304 w 3445"/>
                  <a:gd name="T77" fmla="*/ 63 h 94"/>
                  <a:gd name="T78" fmla="*/ 2307 w 3445"/>
                  <a:gd name="T79" fmla="*/ 75 h 94"/>
                  <a:gd name="T80" fmla="*/ 2318 w 3445"/>
                  <a:gd name="T81" fmla="*/ 89 h 94"/>
                  <a:gd name="T82" fmla="*/ 2325 w 3445"/>
                  <a:gd name="T83" fmla="*/ 92 h 94"/>
                  <a:gd name="T84" fmla="*/ 2340 w 3445"/>
                  <a:gd name="T85" fmla="*/ 92 h 94"/>
                  <a:gd name="T86" fmla="*/ 2346 w 3445"/>
                  <a:gd name="T87" fmla="*/ 90 h 94"/>
                  <a:gd name="T88" fmla="*/ 2350 w 3445"/>
                  <a:gd name="T89" fmla="*/ 87 h 94"/>
                  <a:gd name="T90" fmla="*/ 2354 w 3445"/>
                  <a:gd name="T91" fmla="*/ 83 h 94"/>
                  <a:gd name="T92" fmla="*/ 2355 w 3445"/>
                  <a:gd name="T93" fmla="*/ 83 h 94"/>
                  <a:gd name="T94" fmla="*/ 2358 w 3445"/>
                  <a:gd name="T95" fmla="*/ 78 h 94"/>
                  <a:gd name="T96" fmla="*/ 2362 w 3445"/>
                  <a:gd name="T97" fmla="*/ 65 h 94"/>
                  <a:gd name="T98" fmla="*/ 2363 w 3445"/>
                  <a:gd name="T99"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5" h="94">
                    <a:moveTo>
                      <a:pt x="2363" y="56"/>
                    </a:moveTo>
                    <a:lnTo>
                      <a:pt x="2363" y="35"/>
                    </a:lnTo>
                    <a:lnTo>
                      <a:pt x="2363" y="30"/>
                    </a:lnTo>
                    <a:lnTo>
                      <a:pt x="2360" y="19"/>
                    </a:lnTo>
                    <a:lnTo>
                      <a:pt x="2358" y="15"/>
                    </a:lnTo>
                    <a:lnTo>
                      <a:pt x="2354" y="9"/>
                    </a:lnTo>
                    <a:lnTo>
                      <a:pt x="2353" y="7"/>
                    </a:lnTo>
                    <a:lnTo>
                      <a:pt x="2352" y="6"/>
                    </a:lnTo>
                    <a:lnTo>
                      <a:pt x="2352" y="31"/>
                    </a:lnTo>
                    <a:lnTo>
                      <a:pt x="2352" y="61"/>
                    </a:lnTo>
                    <a:lnTo>
                      <a:pt x="2350" y="71"/>
                    </a:lnTo>
                    <a:lnTo>
                      <a:pt x="2343" y="81"/>
                    </a:lnTo>
                    <a:lnTo>
                      <a:pt x="2339" y="83"/>
                    </a:lnTo>
                    <a:lnTo>
                      <a:pt x="2329" y="83"/>
                    </a:lnTo>
                    <a:lnTo>
                      <a:pt x="2324" y="81"/>
                    </a:lnTo>
                    <a:lnTo>
                      <a:pt x="2317" y="71"/>
                    </a:lnTo>
                    <a:lnTo>
                      <a:pt x="2315" y="61"/>
                    </a:lnTo>
                    <a:lnTo>
                      <a:pt x="2315" y="31"/>
                    </a:lnTo>
                    <a:lnTo>
                      <a:pt x="2317" y="21"/>
                    </a:lnTo>
                    <a:lnTo>
                      <a:pt x="2321" y="15"/>
                    </a:lnTo>
                    <a:lnTo>
                      <a:pt x="2324" y="11"/>
                    </a:lnTo>
                    <a:lnTo>
                      <a:pt x="2328" y="9"/>
                    </a:lnTo>
                    <a:lnTo>
                      <a:pt x="2339" y="9"/>
                    </a:lnTo>
                    <a:lnTo>
                      <a:pt x="2343" y="11"/>
                    </a:lnTo>
                    <a:lnTo>
                      <a:pt x="2350" y="21"/>
                    </a:lnTo>
                    <a:lnTo>
                      <a:pt x="2352" y="31"/>
                    </a:lnTo>
                    <a:lnTo>
                      <a:pt x="2352" y="6"/>
                    </a:lnTo>
                    <a:lnTo>
                      <a:pt x="2350" y="4"/>
                    </a:lnTo>
                    <a:lnTo>
                      <a:pt x="2346" y="2"/>
                    </a:lnTo>
                    <a:lnTo>
                      <a:pt x="2343" y="0"/>
                    </a:lnTo>
                    <a:lnTo>
                      <a:pt x="2339" y="0"/>
                    </a:lnTo>
                    <a:lnTo>
                      <a:pt x="2327" y="0"/>
                    </a:lnTo>
                    <a:lnTo>
                      <a:pt x="2322" y="1"/>
                    </a:lnTo>
                    <a:lnTo>
                      <a:pt x="2317" y="5"/>
                    </a:lnTo>
                    <a:lnTo>
                      <a:pt x="2313" y="8"/>
                    </a:lnTo>
                    <a:lnTo>
                      <a:pt x="2310" y="13"/>
                    </a:lnTo>
                    <a:lnTo>
                      <a:pt x="2305" y="26"/>
                    </a:lnTo>
                    <a:lnTo>
                      <a:pt x="2304" y="35"/>
                    </a:lnTo>
                    <a:lnTo>
                      <a:pt x="2304" y="63"/>
                    </a:lnTo>
                    <a:lnTo>
                      <a:pt x="2307" y="75"/>
                    </a:lnTo>
                    <a:lnTo>
                      <a:pt x="2318" y="89"/>
                    </a:lnTo>
                    <a:lnTo>
                      <a:pt x="2325" y="92"/>
                    </a:lnTo>
                    <a:lnTo>
                      <a:pt x="2340" y="92"/>
                    </a:lnTo>
                    <a:lnTo>
                      <a:pt x="2346" y="90"/>
                    </a:lnTo>
                    <a:lnTo>
                      <a:pt x="2350" y="87"/>
                    </a:lnTo>
                    <a:lnTo>
                      <a:pt x="2354" y="83"/>
                    </a:lnTo>
                    <a:lnTo>
                      <a:pt x="2355" y="83"/>
                    </a:lnTo>
                    <a:lnTo>
                      <a:pt x="2358" y="78"/>
                    </a:lnTo>
                    <a:lnTo>
                      <a:pt x="2362" y="65"/>
                    </a:lnTo>
                    <a:lnTo>
                      <a:pt x="2363" y="56"/>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3" name="Freeform 93">
                <a:extLst>
                  <a:ext uri="{FF2B5EF4-FFF2-40B4-BE49-F238E27FC236}">
                    <a16:creationId xmlns:a16="http://schemas.microsoft.com/office/drawing/2014/main" id="{461B8B20-1E6E-4D5E-8AE3-3A0EB756507C}"/>
                  </a:ext>
                </a:extLst>
              </p:cNvPr>
              <p:cNvSpPr>
                <a:spLocks/>
              </p:cNvSpPr>
              <p:nvPr/>
            </p:nvSpPr>
            <p:spPr bwMode="auto">
              <a:xfrm>
                <a:off x="838" y="4823"/>
                <a:ext cx="3445" cy="94"/>
              </a:xfrm>
              <a:custGeom>
                <a:avLst/>
                <a:gdLst>
                  <a:gd name="T0" fmla="*/ 3339 w 3445"/>
                  <a:gd name="T1" fmla="*/ 56 h 94"/>
                  <a:gd name="T2" fmla="*/ 3339 w 3445"/>
                  <a:gd name="T3" fmla="*/ 35 h 94"/>
                  <a:gd name="T4" fmla="*/ 3339 w 3445"/>
                  <a:gd name="T5" fmla="*/ 30 h 94"/>
                  <a:gd name="T6" fmla="*/ 3336 w 3445"/>
                  <a:gd name="T7" fmla="*/ 19 h 94"/>
                  <a:gd name="T8" fmla="*/ 3334 w 3445"/>
                  <a:gd name="T9" fmla="*/ 15 h 94"/>
                  <a:gd name="T10" fmla="*/ 3330 w 3445"/>
                  <a:gd name="T11" fmla="*/ 9 h 94"/>
                  <a:gd name="T12" fmla="*/ 3329 w 3445"/>
                  <a:gd name="T13" fmla="*/ 7 h 94"/>
                  <a:gd name="T14" fmla="*/ 3328 w 3445"/>
                  <a:gd name="T15" fmla="*/ 6 h 94"/>
                  <a:gd name="T16" fmla="*/ 3328 w 3445"/>
                  <a:gd name="T17" fmla="*/ 31 h 94"/>
                  <a:gd name="T18" fmla="*/ 3328 w 3445"/>
                  <a:gd name="T19" fmla="*/ 61 h 94"/>
                  <a:gd name="T20" fmla="*/ 3326 w 3445"/>
                  <a:gd name="T21" fmla="*/ 71 h 94"/>
                  <a:gd name="T22" fmla="*/ 3323 w 3445"/>
                  <a:gd name="T23" fmla="*/ 76 h 94"/>
                  <a:gd name="T24" fmla="*/ 3319 w 3445"/>
                  <a:gd name="T25" fmla="*/ 81 h 94"/>
                  <a:gd name="T26" fmla="*/ 3315 w 3445"/>
                  <a:gd name="T27" fmla="*/ 83 h 94"/>
                  <a:gd name="T28" fmla="*/ 3305 w 3445"/>
                  <a:gd name="T29" fmla="*/ 83 h 94"/>
                  <a:gd name="T30" fmla="*/ 3300 w 3445"/>
                  <a:gd name="T31" fmla="*/ 81 h 94"/>
                  <a:gd name="T32" fmla="*/ 3293 w 3445"/>
                  <a:gd name="T33" fmla="*/ 71 h 94"/>
                  <a:gd name="T34" fmla="*/ 3292 w 3445"/>
                  <a:gd name="T35" fmla="*/ 61 h 94"/>
                  <a:gd name="T36" fmla="*/ 3292 w 3445"/>
                  <a:gd name="T37" fmla="*/ 31 h 94"/>
                  <a:gd name="T38" fmla="*/ 3293 w 3445"/>
                  <a:gd name="T39" fmla="*/ 21 h 94"/>
                  <a:gd name="T40" fmla="*/ 3297 w 3445"/>
                  <a:gd name="T41" fmla="*/ 15 h 94"/>
                  <a:gd name="T42" fmla="*/ 3300 w 3445"/>
                  <a:gd name="T43" fmla="*/ 11 h 94"/>
                  <a:gd name="T44" fmla="*/ 3304 w 3445"/>
                  <a:gd name="T45" fmla="*/ 9 h 94"/>
                  <a:gd name="T46" fmla="*/ 3315 w 3445"/>
                  <a:gd name="T47" fmla="*/ 9 h 94"/>
                  <a:gd name="T48" fmla="*/ 3319 w 3445"/>
                  <a:gd name="T49" fmla="*/ 11 h 94"/>
                  <a:gd name="T50" fmla="*/ 3323 w 3445"/>
                  <a:gd name="T51" fmla="*/ 16 h 94"/>
                  <a:gd name="T52" fmla="*/ 3326 w 3445"/>
                  <a:gd name="T53" fmla="*/ 21 h 94"/>
                  <a:gd name="T54" fmla="*/ 3328 w 3445"/>
                  <a:gd name="T55" fmla="*/ 31 h 94"/>
                  <a:gd name="T56" fmla="*/ 3328 w 3445"/>
                  <a:gd name="T57" fmla="*/ 6 h 94"/>
                  <a:gd name="T58" fmla="*/ 3326 w 3445"/>
                  <a:gd name="T59" fmla="*/ 4 h 94"/>
                  <a:gd name="T60" fmla="*/ 3323 w 3445"/>
                  <a:gd name="T61" fmla="*/ 2 h 94"/>
                  <a:gd name="T62" fmla="*/ 3319 w 3445"/>
                  <a:gd name="T63" fmla="*/ 0 h 94"/>
                  <a:gd name="T64" fmla="*/ 3315 w 3445"/>
                  <a:gd name="T65" fmla="*/ 0 h 94"/>
                  <a:gd name="T66" fmla="*/ 3303 w 3445"/>
                  <a:gd name="T67" fmla="*/ 0 h 94"/>
                  <a:gd name="T68" fmla="*/ 3298 w 3445"/>
                  <a:gd name="T69" fmla="*/ 1 h 94"/>
                  <a:gd name="T70" fmla="*/ 3293 w 3445"/>
                  <a:gd name="T71" fmla="*/ 5 h 94"/>
                  <a:gd name="T72" fmla="*/ 3289 w 3445"/>
                  <a:gd name="T73" fmla="*/ 8 h 94"/>
                  <a:gd name="T74" fmla="*/ 3286 w 3445"/>
                  <a:gd name="T75" fmla="*/ 13 h 94"/>
                  <a:gd name="T76" fmla="*/ 3281 w 3445"/>
                  <a:gd name="T77" fmla="*/ 26 h 94"/>
                  <a:gd name="T78" fmla="*/ 3280 w 3445"/>
                  <a:gd name="T79" fmla="*/ 35 h 94"/>
                  <a:gd name="T80" fmla="*/ 3280 w 3445"/>
                  <a:gd name="T81" fmla="*/ 63 h 94"/>
                  <a:gd name="T82" fmla="*/ 3283 w 3445"/>
                  <a:gd name="T83" fmla="*/ 75 h 94"/>
                  <a:gd name="T84" fmla="*/ 3289 w 3445"/>
                  <a:gd name="T85" fmla="*/ 83 h 94"/>
                  <a:gd name="T86" fmla="*/ 3294 w 3445"/>
                  <a:gd name="T87" fmla="*/ 89 h 94"/>
                  <a:gd name="T88" fmla="*/ 3301 w 3445"/>
                  <a:gd name="T89" fmla="*/ 92 h 94"/>
                  <a:gd name="T90" fmla="*/ 3316 w 3445"/>
                  <a:gd name="T91" fmla="*/ 92 h 94"/>
                  <a:gd name="T92" fmla="*/ 3322 w 3445"/>
                  <a:gd name="T93" fmla="*/ 90 h 94"/>
                  <a:gd name="T94" fmla="*/ 3331 w 3445"/>
                  <a:gd name="T95" fmla="*/ 83 h 94"/>
                  <a:gd name="T96" fmla="*/ 3331 w 3445"/>
                  <a:gd name="T97" fmla="*/ 83 h 94"/>
                  <a:gd name="T98" fmla="*/ 3334 w 3445"/>
                  <a:gd name="T99" fmla="*/ 78 h 94"/>
                  <a:gd name="T100" fmla="*/ 3336 w 3445"/>
                  <a:gd name="T101" fmla="*/ 71 h 94"/>
                  <a:gd name="T102" fmla="*/ 3338 w 3445"/>
                  <a:gd name="T103" fmla="*/ 65 h 94"/>
                  <a:gd name="T104" fmla="*/ 3339 w 3445"/>
                  <a:gd name="T105"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5" h="94">
                    <a:moveTo>
                      <a:pt x="3339" y="56"/>
                    </a:moveTo>
                    <a:lnTo>
                      <a:pt x="3339" y="35"/>
                    </a:lnTo>
                    <a:lnTo>
                      <a:pt x="3339" y="30"/>
                    </a:lnTo>
                    <a:lnTo>
                      <a:pt x="3336" y="19"/>
                    </a:lnTo>
                    <a:lnTo>
                      <a:pt x="3334" y="15"/>
                    </a:lnTo>
                    <a:lnTo>
                      <a:pt x="3330" y="9"/>
                    </a:lnTo>
                    <a:lnTo>
                      <a:pt x="3329" y="7"/>
                    </a:lnTo>
                    <a:lnTo>
                      <a:pt x="3328" y="6"/>
                    </a:lnTo>
                    <a:lnTo>
                      <a:pt x="3328" y="31"/>
                    </a:lnTo>
                    <a:lnTo>
                      <a:pt x="3328" y="61"/>
                    </a:lnTo>
                    <a:lnTo>
                      <a:pt x="3326" y="71"/>
                    </a:lnTo>
                    <a:lnTo>
                      <a:pt x="3323" y="76"/>
                    </a:lnTo>
                    <a:lnTo>
                      <a:pt x="3319" y="81"/>
                    </a:lnTo>
                    <a:lnTo>
                      <a:pt x="3315" y="83"/>
                    </a:lnTo>
                    <a:lnTo>
                      <a:pt x="3305" y="83"/>
                    </a:lnTo>
                    <a:lnTo>
                      <a:pt x="3300" y="81"/>
                    </a:lnTo>
                    <a:lnTo>
                      <a:pt x="3293" y="71"/>
                    </a:lnTo>
                    <a:lnTo>
                      <a:pt x="3292" y="61"/>
                    </a:lnTo>
                    <a:lnTo>
                      <a:pt x="3292" y="31"/>
                    </a:lnTo>
                    <a:lnTo>
                      <a:pt x="3293" y="21"/>
                    </a:lnTo>
                    <a:lnTo>
                      <a:pt x="3297" y="15"/>
                    </a:lnTo>
                    <a:lnTo>
                      <a:pt x="3300" y="11"/>
                    </a:lnTo>
                    <a:lnTo>
                      <a:pt x="3304" y="9"/>
                    </a:lnTo>
                    <a:lnTo>
                      <a:pt x="3315" y="9"/>
                    </a:lnTo>
                    <a:lnTo>
                      <a:pt x="3319" y="11"/>
                    </a:lnTo>
                    <a:lnTo>
                      <a:pt x="3323" y="16"/>
                    </a:lnTo>
                    <a:lnTo>
                      <a:pt x="3326" y="21"/>
                    </a:lnTo>
                    <a:lnTo>
                      <a:pt x="3328" y="31"/>
                    </a:lnTo>
                    <a:lnTo>
                      <a:pt x="3328" y="6"/>
                    </a:lnTo>
                    <a:lnTo>
                      <a:pt x="3326" y="4"/>
                    </a:lnTo>
                    <a:lnTo>
                      <a:pt x="3323" y="2"/>
                    </a:lnTo>
                    <a:lnTo>
                      <a:pt x="3319" y="0"/>
                    </a:lnTo>
                    <a:lnTo>
                      <a:pt x="3315" y="0"/>
                    </a:lnTo>
                    <a:lnTo>
                      <a:pt x="3303" y="0"/>
                    </a:lnTo>
                    <a:lnTo>
                      <a:pt x="3298" y="1"/>
                    </a:lnTo>
                    <a:lnTo>
                      <a:pt x="3293" y="5"/>
                    </a:lnTo>
                    <a:lnTo>
                      <a:pt x="3289" y="8"/>
                    </a:lnTo>
                    <a:lnTo>
                      <a:pt x="3286" y="13"/>
                    </a:lnTo>
                    <a:lnTo>
                      <a:pt x="3281" y="26"/>
                    </a:lnTo>
                    <a:lnTo>
                      <a:pt x="3280" y="35"/>
                    </a:lnTo>
                    <a:lnTo>
                      <a:pt x="3280" y="63"/>
                    </a:lnTo>
                    <a:lnTo>
                      <a:pt x="3283" y="75"/>
                    </a:lnTo>
                    <a:lnTo>
                      <a:pt x="3289" y="83"/>
                    </a:lnTo>
                    <a:lnTo>
                      <a:pt x="3294" y="89"/>
                    </a:lnTo>
                    <a:lnTo>
                      <a:pt x="3301" y="92"/>
                    </a:lnTo>
                    <a:lnTo>
                      <a:pt x="3316" y="92"/>
                    </a:lnTo>
                    <a:lnTo>
                      <a:pt x="3322" y="90"/>
                    </a:lnTo>
                    <a:lnTo>
                      <a:pt x="3331" y="83"/>
                    </a:lnTo>
                    <a:lnTo>
                      <a:pt x="3331" y="83"/>
                    </a:lnTo>
                    <a:lnTo>
                      <a:pt x="3334" y="78"/>
                    </a:lnTo>
                    <a:lnTo>
                      <a:pt x="3336" y="71"/>
                    </a:lnTo>
                    <a:lnTo>
                      <a:pt x="3338" y="65"/>
                    </a:lnTo>
                    <a:lnTo>
                      <a:pt x="3339" y="56"/>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4" name="Freeform 94">
                <a:extLst>
                  <a:ext uri="{FF2B5EF4-FFF2-40B4-BE49-F238E27FC236}">
                    <a16:creationId xmlns:a16="http://schemas.microsoft.com/office/drawing/2014/main" id="{63991BDC-9C66-4DC2-8978-74A2BB245EE0}"/>
                  </a:ext>
                </a:extLst>
              </p:cNvPr>
              <p:cNvSpPr>
                <a:spLocks/>
              </p:cNvSpPr>
              <p:nvPr/>
            </p:nvSpPr>
            <p:spPr bwMode="auto">
              <a:xfrm>
                <a:off x="838" y="4823"/>
                <a:ext cx="3445" cy="94"/>
              </a:xfrm>
              <a:custGeom>
                <a:avLst/>
                <a:gdLst>
                  <a:gd name="T0" fmla="*/ 3370 w 3445"/>
                  <a:gd name="T1" fmla="*/ 78 h 94"/>
                  <a:gd name="T2" fmla="*/ 3357 w 3445"/>
                  <a:gd name="T3" fmla="*/ 78 h 94"/>
                  <a:gd name="T4" fmla="*/ 3357 w 3445"/>
                  <a:gd name="T5" fmla="*/ 91 h 94"/>
                  <a:gd name="T6" fmla="*/ 3370 w 3445"/>
                  <a:gd name="T7" fmla="*/ 91 h 94"/>
                  <a:gd name="T8" fmla="*/ 3370 w 3445"/>
                  <a:gd name="T9" fmla="*/ 78 h 94"/>
                </a:gdLst>
                <a:ahLst/>
                <a:cxnLst>
                  <a:cxn ang="0">
                    <a:pos x="T0" y="T1"/>
                  </a:cxn>
                  <a:cxn ang="0">
                    <a:pos x="T2" y="T3"/>
                  </a:cxn>
                  <a:cxn ang="0">
                    <a:pos x="T4" y="T5"/>
                  </a:cxn>
                  <a:cxn ang="0">
                    <a:pos x="T6" y="T7"/>
                  </a:cxn>
                  <a:cxn ang="0">
                    <a:pos x="T8" y="T9"/>
                  </a:cxn>
                </a:cxnLst>
                <a:rect l="0" t="0" r="r" b="b"/>
                <a:pathLst>
                  <a:path w="3445" h="94">
                    <a:moveTo>
                      <a:pt x="3370" y="78"/>
                    </a:moveTo>
                    <a:lnTo>
                      <a:pt x="3357" y="78"/>
                    </a:lnTo>
                    <a:lnTo>
                      <a:pt x="3357" y="91"/>
                    </a:lnTo>
                    <a:lnTo>
                      <a:pt x="3370" y="91"/>
                    </a:lnTo>
                    <a:lnTo>
                      <a:pt x="3370" y="78"/>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65" name="Freeform 95">
                <a:extLst>
                  <a:ext uri="{FF2B5EF4-FFF2-40B4-BE49-F238E27FC236}">
                    <a16:creationId xmlns:a16="http://schemas.microsoft.com/office/drawing/2014/main" id="{1AEBAF4B-674E-46C5-BDA5-44528976908D}"/>
                  </a:ext>
                </a:extLst>
              </p:cNvPr>
              <p:cNvSpPr>
                <a:spLocks/>
              </p:cNvSpPr>
              <p:nvPr/>
            </p:nvSpPr>
            <p:spPr bwMode="auto">
              <a:xfrm>
                <a:off x="838" y="4823"/>
                <a:ext cx="3445" cy="94"/>
              </a:xfrm>
              <a:custGeom>
                <a:avLst/>
                <a:gdLst>
                  <a:gd name="T0" fmla="*/ 3444 w 3445"/>
                  <a:gd name="T1" fmla="*/ 80 h 94"/>
                  <a:gd name="T2" fmla="*/ 3400 w 3445"/>
                  <a:gd name="T3" fmla="*/ 80 h 94"/>
                  <a:gd name="T4" fmla="*/ 3401 w 3445"/>
                  <a:gd name="T5" fmla="*/ 78 h 94"/>
                  <a:gd name="T6" fmla="*/ 3403 w 3445"/>
                  <a:gd name="T7" fmla="*/ 76 h 94"/>
                  <a:gd name="T8" fmla="*/ 3406 w 3445"/>
                  <a:gd name="T9" fmla="*/ 72 h 94"/>
                  <a:gd name="T10" fmla="*/ 3411 w 3445"/>
                  <a:gd name="T11" fmla="*/ 68 h 94"/>
                  <a:gd name="T12" fmla="*/ 3425 w 3445"/>
                  <a:gd name="T13" fmla="*/ 56 h 94"/>
                  <a:gd name="T14" fmla="*/ 3431 w 3445"/>
                  <a:gd name="T15" fmla="*/ 50 h 94"/>
                  <a:gd name="T16" fmla="*/ 3435 w 3445"/>
                  <a:gd name="T17" fmla="*/ 46 h 94"/>
                  <a:gd name="T18" fmla="*/ 3438 w 3445"/>
                  <a:gd name="T19" fmla="*/ 43 h 94"/>
                  <a:gd name="T20" fmla="*/ 3441 w 3445"/>
                  <a:gd name="T21" fmla="*/ 39 h 94"/>
                  <a:gd name="T22" fmla="*/ 3444 w 3445"/>
                  <a:gd name="T23" fmla="*/ 32 h 94"/>
                  <a:gd name="T24" fmla="*/ 3444 w 3445"/>
                  <a:gd name="T25" fmla="*/ 29 h 94"/>
                  <a:gd name="T26" fmla="*/ 3444 w 3445"/>
                  <a:gd name="T27" fmla="*/ 17 h 94"/>
                  <a:gd name="T28" fmla="*/ 3442 w 3445"/>
                  <a:gd name="T29" fmla="*/ 12 h 94"/>
                  <a:gd name="T30" fmla="*/ 3439 w 3445"/>
                  <a:gd name="T31" fmla="*/ 9 h 94"/>
                  <a:gd name="T32" fmla="*/ 3432 w 3445"/>
                  <a:gd name="T33" fmla="*/ 2 h 94"/>
                  <a:gd name="T34" fmla="*/ 3425 w 3445"/>
                  <a:gd name="T35" fmla="*/ 0 h 94"/>
                  <a:gd name="T36" fmla="*/ 3407 w 3445"/>
                  <a:gd name="T37" fmla="*/ 0 h 94"/>
                  <a:gd name="T38" fmla="*/ 3400 w 3445"/>
                  <a:gd name="T39" fmla="*/ 2 h 94"/>
                  <a:gd name="T40" fmla="*/ 3395 w 3445"/>
                  <a:gd name="T41" fmla="*/ 6 h 94"/>
                  <a:gd name="T42" fmla="*/ 3390 w 3445"/>
                  <a:gd name="T43" fmla="*/ 11 h 94"/>
                  <a:gd name="T44" fmla="*/ 3387 w 3445"/>
                  <a:gd name="T45" fmla="*/ 17 h 94"/>
                  <a:gd name="T46" fmla="*/ 3387 w 3445"/>
                  <a:gd name="T47" fmla="*/ 26 h 94"/>
                  <a:gd name="T48" fmla="*/ 3398 w 3445"/>
                  <a:gd name="T49" fmla="*/ 27 h 94"/>
                  <a:gd name="T50" fmla="*/ 3398 w 3445"/>
                  <a:gd name="T51" fmla="*/ 21 h 94"/>
                  <a:gd name="T52" fmla="*/ 3400 w 3445"/>
                  <a:gd name="T53" fmla="*/ 17 h 94"/>
                  <a:gd name="T54" fmla="*/ 3406 w 3445"/>
                  <a:gd name="T55" fmla="*/ 10 h 94"/>
                  <a:gd name="T56" fmla="*/ 3410 w 3445"/>
                  <a:gd name="T57" fmla="*/ 9 h 94"/>
                  <a:gd name="T58" fmla="*/ 3421 w 3445"/>
                  <a:gd name="T59" fmla="*/ 9 h 94"/>
                  <a:gd name="T60" fmla="*/ 3425 w 3445"/>
                  <a:gd name="T61" fmla="*/ 10 h 94"/>
                  <a:gd name="T62" fmla="*/ 3428 w 3445"/>
                  <a:gd name="T63" fmla="*/ 13 h 94"/>
                  <a:gd name="T64" fmla="*/ 3431 w 3445"/>
                  <a:gd name="T65" fmla="*/ 16 h 94"/>
                  <a:gd name="T66" fmla="*/ 3433 w 3445"/>
                  <a:gd name="T67" fmla="*/ 20 h 94"/>
                  <a:gd name="T68" fmla="*/ 3433 w 3445"/>
                  <a:gd name="T69" fmla="*/ 29 h 94"/>
                  <a:gd name="T70" fmla="*/ 3431 w 3445"/>
                  <a:gd name="T71" fmla="*/ 33 h 94"/>
                  <a:gd name="T72" fmla="*/ 3428 w 3445"/>
                  <a:gd name="T73" fmla="*/ 38 h 94"/>
                  <a:gd name="T74" fmla="*/ 3424 w 3445"/>
                  <a:gd name="T75" fmla="*/ 43 h 94"/>
                  <a:gd name="T76" fmla="*/ 3417 w 3445"/>
                  <a:gd name="T77" fmla="*/ 49 h 94"/>
                  <a:gd name="T78" fmla="*/ 3408 w 3445"/>
                  <a:gd name="T79" fmla="*/ 57 h 94"/>
                  <a:gd name="T80" fmla="*/ 3401 w 3445"/>
                  <a:gd name="T81" fmla="*/ 62 h 94"/>
                  <a:gd name="T82" fmla="*/ 3396 w 3445"/>
                  <a:gd name="T83" fmla="*/ 67 h 94"/>
                  <a:gd name="T84" fmla="*/ 3390 w 3445"/>
                  <a:gd name="T85" fmla="*/ 75 h 94"/>
                  <a:gd name="T86" fmla="*/ 3387 w 3445"/>
                  <a:gd name="T87" fmla="*/ 79 h 94"/>
                  <a:gd name="T88" fmla="*/ 3385 w 3445"/>
                  <a:gd name="T89" fmla="*/ 85 h 94"/>
                  <a:gd name="T90" fmla="*/ 3384 w 3445"/>
                  <a:gd name="T91" fmla="*/ 88 h 94"/>
                  <a:gd name="T92" fmla="*/ 3384 w 3445"/>
                  <a:gd name="T93" fmla="*/ 91 h 94"/>
                  <a:gd name="T94" fmla="*/ 3444 w 3445"/>
                  <a:gd name="T95" fmla="*/ 91 h 94"/>
                  <a:gd name="T96" fmla="*/ 3444 w 3445"/>
                  <a:gd name="T9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5" h="94">
                    <a:moveTo>
                      <a:pt x="3444" y="80"/>
                    </a:moveTo>
                    <a:lnTo>
                      <a:pt x="3400" y="80"/>
                    </a:lnTo>
                    <a:lnTo>
                      <a:pt x="3401" y="78"/>
                    </a:lnTo>
                    <a:lnTo>
                      <a:pt x="3403" y="76"/>
                    </a:lnTo>
                    <a:lnTo>
                      <a:pt x="3406" y="72"/>
                    </a:lnTo>
                    <a:lnTo>
                      <a:pt x="3411" y="68"/>
                    </a:lnTo>
                    <a:lnTo>
                      <a:pt x="3425" y="56"/>
                    </a:lnTo>
                    <a:lnTo>
                      <a:pt x="3431" y="50"/>
                    </a:lnTo>
                    <a:lnTo>
                      <a:pt x="3435" y="46"/>
                    </a:lnTo>
                    <a:lnTo>
                      <a:pt x="3438" y="43"/>
                    </a:lnTo>
                    <a:lnTo>
                      <a:pt x="3441" y="39"/>
                    </a:lnTo>
                    <a:lnTo>
                      <a:pt x="3444" y="32"/>
                    </a:lnTo>
                    <a:lnTo>
                      <a:pt x="3444" y="29"/>
                    </a:lnTo>
                    <a:lnTo>
                      <a:pt x="3444" y="17"/>
                    </a:lnTo>
                    <a:lnTo>
                      <a:pt x="3442" y="12"/>
                    </a:lnTo>
                    <a:lnTo>
                      <a:pt x="3439" y="9"/>
                    </a:lnTo>
                    <a:lnTo>
                      <a:pt x="3432" y="2"/>
                    </a:lnTo>
                    <a:lnTo>
                      <a:pt x="3425" y="0"/>
                    </a:lnTo>
                    <a:lnTo>
                      <a:pt x="3407" y="0"/>
                    </a:lnTo>
                    <a:lnTo>
                      <a:pt x="3400" y="2"/>
                    </a:lnTo>
                    <a:lnTo>
                      <a:pt x="3395" y="6"/>
                    </a:lnTo>
                    <a:lnTo>
                      <a:pt x="3390" y="11"/>
                    </a:lnTo>
                    <a:lnTo>
                      <a:pt x="3387" y="17"/>
                    </a:lnTo>
                    <a:lnTo>
                      <a:pt x="3387" y="26"/>
                    </a:lnTo>
                    <a:lnTo>
                      <a:pt x="3398" y="27"/>
                    </a:lnTo>
                    <a:lnTo>
                      <a:pt x="3398" y="21"/>
                    </a:lnTo>
                    <a:lnTo>
                      <a:pt x="3400" y="17"/>
                    </a:lnTo>
                    <a:lnTo>
                      <a:pt x="3406" y="10"/>
                    </a:lnTo>
                    <a:lnTo>
                      <a:pt x="3410" y="9"/>
                    </a:lnTo>
                    <a:lnTo>
                      <a:pt x="3421" y="9"/>
                    </a:lnTo>
                    <a:lnTo>
                      <a:pt x="3425" y="10"/>
                    </a:lnTo>
                    <a:lnTo>
                      <a:pt x="3428" y="13"/>
                    </a:lnTo>
                    <a:lnTo>
                      <a:pt x="3431" y="16"/>
                    </a:lnTo>
                    <a:lnTo>
                      <a:pt x="3433" y="20"/>
                    </a:lnTo>
                    <a:lnTo>
                      <a:pt x="3433" y="29"/>
                    </a:lnTo>
                    <a:lnTo>
                      <a:pt x="3431" y="33"/>
                    </a:lnTo>
                    <a:lnTo>
                      <a:pt x="3428" y="38"/>
                    </a:lnTo>
                    <a:lnTo>
                      <a:pt x="3424" y="43"/>
                    </a:lnTo>
                    <a:lnTo>
                      <a:pt x="3417" y="49"/>
                    </a:lnTo>
                    <a:lnTo>
                      <a:pt x="3408" y="57"/>
                    </a:lnTo>
                    <a:lnTo>
                      <a:pt x="3401" y="62"/>
                    </a:lnTo>
                    <a:lnTo>
                      <a:pt x="3396" y="67"/>
                    </a:lnTo>
                    <a:lnTo>
                      <a:pt x="3390" y="75"/>
                    </a:lnTo>
                    <a:lnTo>
                      <a:pt x="3387" y="79"/>
                    </a:lnTo>
                    <a:lnTo>
                      <a:pt x="3385" y="85"/>
                    </a:lnTo>
                    <a:lnTo>
                      <a:pt x="3384" y="88"/>
                    </a:lnTo>
                    <a:lnTo>
                      <a:pt x="3384" y="91"/>
                    </a:lnTo>
                    <a:lnTo>
                      <a:pt x="3444" y="91"/>
                    </a:lnTo>
                    <a:lnTo>
                      <a:pt x="3444" y="80"/>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grpSp>
      <p:sp>
        <p:nvSpPr>
          <p:cNvPr id="70" name="Rectangle 69">
            <a:extLst>
              <a:ext uri="{FF2B5EF4-FFF2-40B4-BE49-F238E27FC236}">
                <a16:creationId xmlns:a16="http://schemas.microsoft.com/office/drawing/2014/main" id="{9A24EFCA-FC2C-434B-B7D1-7CEF02F30BAB}"/>
              </a:ext>
            </a:extLst>
          </p:cNvPr>
          <p:cNvSpPr/>
          <p:nvPr/>
        </p:nvSpPr>
        <p:spPr>
          <a:xfrm>
            <a:off x="358334" y="238526"/>
            <a:ext cx="8424936" cy="707886"/>
          </a:xfrm>
          <a:prstGeom prst="rect">
            <a:avLst/>
          </a:prstGeom>
        </p:spPr>
        <p:txBody>
          <a:bodyPr wrap="square">
            <a:spAutoFit/>
          </a:bodyPr>
          <a:lstStyle/>
          <a:p>
            <a:pPr algn="just"/>
            <a:r>
              <a:rPr lang="en-GB" sz="2000" dirty="0">
                <a:solidFill>
                  <a:srgbClr val="C00000"/>
                </a:solidFill>
                <a:latin typeface="Times" panose="02020603050405020304" pitchFamily="18" charset="0"/>
                <a:ea typeface="Times New Roman" panose="02020603050405020304" pitchFamily="18" charset="0"/>
                <a:cs typeface="Times New Roman" panose="02020603050405020304" pitchFamily="18" charset="0"/>
              </a:rPr>
              <a:t>                Predictive modelling of streaming data from pollution sensors </a:t>
            </a:r>
          </a:p>
          <a:p>
            <a:pPr algn="just"/>
            <a:r>
              <a:rPr lang="en-GB" sz="2000" dirty="0">
                <a:solidFill>
                  <a:srgbClr val="C00000"/>
                </a:solidFill>
                <a:latin typeface="Times" panose="02020603050405020304" pitchFamily="18" charset="0"/>
                <a:ea typeface="Times New Roman" panose="02020603050405020304" pitchFamily="18" charset="0"/>
                <a:cs typeface="Times New Roman" panose="02020603050405020304" pitchFamily="18" charset="0"/>
              </a:rPr>
              <a:t>U</a:t>
            </a:r>
            <a:r>
              <a:rPr lang="en-GB" sz="1600" dirty="0">
                <a:solidFill>
                  <a:srgbClr val="C00000"/>
                </a:solidFill>
                <a:latin typeface="Times" panose="02020603050405020304" pitchFamily="18" charset="0"/>
                <a:ea typeface="Times New Roman" panose="02020603050405020304" pitchFamily="18" charset="0"/>
                <a:cs typeface="Times New Roman" panose="02020603050405020304" pitchFamily="18" charset="0"/>
              </a:rPr>
              <a:t>sing an ensemble of </a:t>
            </a:r>
            <a:r>
              <a:rPr lang="en-GB" sz="1600" dirty="0" err="1">
                <a:solidFill>
                  <a:srgbClr val="C00000"/>
                </a:solidFill>
                <a:latin typeface="Times" panose="02020603050405020304" pitchFamily="18" charset="0"/>
                <a:ea typeface="Times New Roman" panose="02020603050405020304" pitchFamily="18" charset="0"/>
                <a:cs typeface="Times New Roman" panose="02020603050405020304" pitchFamily="18" charset="0"/>
              </a:rPr>
              <a:t>eSNN</a:t>
            </a:r>
            <a:r>
              <a:rPr lang="en-GB" sz="1600" dirty="0">
                <a:solidFill>
                  <a:srgbClr val="C00000"/>
                </a:solidFill>
                <a:latin typeface="Times" panose="02020603050405020304" pitchFamily="18" charset="0"/>
                <a:ea typeface="Times New Roman" panose="02020603050405020304" pitchFamily="18" charset="0"/>
                <a:cs typeface="Times New Roman" panose="02020603050405020304" pitchFamily="18" charset="0"/>
              </a:rPr>
              <a:t> for Predicting Hourly Air Pollution in London Area from sensory data </a:t>
            </a:r>
            <a:endParaRPr lang="en-NZ" sz="1600" dirty="0">
              <a:solidFill>
                <a:srgbClr val="C00000"/>
              </a:solidFill>
            </a:endParaRPr>
          </a:p>
        </p:txBody>
      </p:sp>
      <p:pic>
        <p:nvPicPr>
          <p:cNvPr id="71" name="Picture 70">
            <a:extLst>
              <a:ext uri="{FF2B5EF4-FFF2-40B4-BE49-F238E27FC236}">
                <a16:creationId xmlns:a16="http://schemas.microsoft.com/office/drawing/2014/main" id="{740A6D69-B382-40AA-8FEA-96A780204DAD}"/>
              </a:ext>
            </a:extLst>
          </p:cNvPr>
          <p:cNvPicPr/>
          <p:nvPr/>
        </p:nvPicPr>
        <p:blipFill>
          <a:blip r:embed="rId40">
            <a:extLst>
              <a:ext uri="{28A0092B-C50C-407E-A947-70E740481C1C}">
                <a14:useLocalDpi xmlns:a14="http://schemas.microsoft.com/office/drawing/2010/main" val="0"/>
              </a:ext>
            </a:extLst>
          </a:blip>
          <a:srcRect/>
          <a:stretch>
            <a:fillRect/>
          </a:stretch>
        </p:blipFill>
        <p:spPr bwMode="auto">
          <a:xfrm>
            <a:off x="3221926" y="1338862"/>
            <a:ext cx="3025014" cy="3249225"/>
          </a:xfrm>
          <a:prstGeom prst="rect">
            <a:avLst/>
          </a:prstGeom>
          <a:noFill/>
          <a:ln>
            <a:noFill/>
          </a:ln>
        </p:spPr>
      </p:pic>
      <p:pic>
        <p:nvPicPr>
          <p:cNvPr id="72" name="Picture 1">
            <a:extLst>
              <a:ext uri="{FF2B5EF4-FFF2-40B4-BE49-F238E27FC236}">
                <a16:creationId xmlns:a16="http://schemas.microsoft.com/office/drawing/2014/main" id="{05B5C38F-6299-4DEE-93D2-5F4065CD6D15}"/>
              </a:ext>
            </a:extLst>
          </p:cNvPr>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8100392" y="6309320"/>
            <a:ext cx="954612" cy="53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94E1755-B6BB-88CE-86A4-F5F0726F4C11}"/>
              </a:ext>
            </a:extLst>
          </p:cNvPr>
          <p:cNvPicPr/>
          <p:nvPr/>
        </p:nvPicPr>
        <p:blipFill rotWithShape="1">
          <a:blip r:embed="rId42" cstate="print">
            <a:extLst>
              <a:ext uri="{28A0092B-C50C-407E-A947-70E740481C1C}">
                <a14:useLocalDpi xmlns:a14="http://schemas.microsoft.com/office/drawing/2010/main" val="0"/>
              </a:ext>
            </a:extLst>
          </a:blip>
          <a:srcRect b="15989"/>
          <a:stretch/>
        </p:blipFill>
        <p:spPr bwMode="auto">
          <a:xfrm>
            <a:off x="5796136" y="1309224"/>
            <a:ext cx="3103389" cy="33439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0113457"/>
      </p:ext>
    </p:extLst>
  </p:cSld>
  <p:clrMapOvr>
    <a:masterClrMapping/>
  </p:clrMapOvr>
  <mc:AlternateContent xmlns:mc="http://schemas.openxmlformats.org/markup-compatibility/2006" xmlns:p14="http://schemas.microsoft.com/office/powerpoint/2010/main">
    <mc:Choice Requires="p14">
      <p:transition spd="slow" p14:dur="2000" advTm="40042"/>
    </mc:Choice>
    <mc:Fallback xmlns="">
      <p:transition spd="slow" advTm="40042"/>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74735</TotalTime>
  <Words>1748</Words>
  <Application>Microsoft Office PowerPoint</Application>
  <PresentationFormat>On-screen Show (4:3)</PresentationFormat>
  <Paragraphs>106</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 Unicode MS</vt:lpstr>
      <vt:lpstr>Calibri</vt:lpstr>
      <vt:lpstr>CMR10</vt:lpstr>
      <vt:lpstr>Georgia</vt:lpstr>
      <vt:lpstr>Palatino Linotype</vt:lpstr>
      <vt:lpstr>Poppins SemiBold</vt:lpstr>
      <vt:lpstr>Times</vt:lpstr>
      <vt:lpstr>Times New Roman</vt:lpstr>
      <vt:lpstr>Default Design</vt:lpstr>
      <vt:lpstr>   “111 Centre on Biological Computing and Artificial Intelligence” , Dalian University (DLU)  Course: Multi-modal Data Science and Engineering (MDSE)      Course organiser: Prof. Shihua Zhou             Course presenter     </vt:lpstr>
      <vt:lpstr>                                                                   Research Course 2 DLU 2024      Multimodal Data Science and Engineering (MDSE)    Course by research papers. Every topic will include:  1. Topic/task/problem specification 2. Previously published methods for solving the problem 3. Description of the new method and the publication where it is published  4. Software implementation, experimental results and discoveries 5. Applications  6. Future work to be done for this problem and questions for individual work    </vt:lpstr>
      <vt:lpstr> What is MDSE and why we need it? </vt:lpstr>
      <vt:lpstr>MDSE        </vt:lpstr>
      <vt:lpstr>Lecture 4. MDSE for predictive modelling of multisensory streaming data </vt:lpstr>
      <vt:lpstr>Ecological modelling: predicting the risk of establishment of harmful species</vt:lpstr>
      <vt:lpstr>Transport traffic prediction </vt:lpstr>
      <vt:lpstr>PowerPoint Presentation</vt:lpstr>
      <vt:lpstr>PowerPoint Presentation</vt:lpstr>
      <vt:lpstr>                  Wind farms energy prediction  Sebastian Brusca , Giacomo Capizzi, Grazia Lo Sciuto, Gianluca Susi, A new design methodology to predict  wind farm energy production by means of a spiking neural network–based system, Int J Numer Model. 2019;32:e2267, wileyonlinelibrary.com/journal/jnm, 2017 John Wiley &amp; Sons, Ltd, https://doi.org/10.1002/jnm.2267   </vt:lpstr>
    </vt:vector>
  </TitlesOfParts>
  <Company>Auckland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Trajectory Clustering with a Hybrid Genetic Algorithm and Expectation Maximization Method</dc:title>
  <dc:creator>AUT</dc:creator>
  <cp:lastModifiedBy>Nikola Kasabov</cp:lastModifiedBy>
  <cp:revision>2264</cp:revision>
  <dcterms:created xsi:type="dcterms:W3CDTF">2004-06-10T02:59:00Z</dcterms:created>
  <dcterms:modified xsi:type="dcterms:W3CDTF">2024-04-26T01:00:10Z</dcterms:modified>
</cp:coreProperties>
</file>